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2.xml" ContentType="application/vnd.openxmlformats-officedocument.drawingml.chartshapes+xml"/>
  <Override PartName="/ppt/notesSlides/notesSlide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3.xml" ContentType="application/vnd.openxmlformats-officedocument.drawingml.chartshape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6"/>
  </p:notesMasterIdLst>
  <p:sldIdLst>
    <p:sldId id="256" r:id="rId2"/>
    <p:sldId id="257" r:id="rId3"/>
    <p:sldId id="258" r:id="rId4"/>
    <p:sldId id="300" r:id="rId5"/>
    <p:sldId id="309" r:id="rId6"/>
    <p:sldId id="310" r:id="rId7"/>
    <p:sldId id="308" r:id="rId8"/>
    <p:sldId id="307" r:id="rId9"/>
    <p:sldId id="306" r:id="rId10"/>
    <p:sldId id="302" r:id="rId11"/>
    <p:sldId id="303" r:id="rId12"/>
    <p:sldId id="304" r:id="rId13"/>
    <p:sldId id="301" r:id="rId14"/>
    <p:sldId id="30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932AE0-FC46-4F5B-9175-58ACE4E5A0FE}" v="5" dt="2024-05-15T12:39:06.6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s Tsakas" userId="4cc0dea4ae494a6e" providerId="LiveId" clId="{A7932AE0-FC46-4F5B-9175-58ACE4E5A0FE}"/>
    <pc:docChg chg="custSel delSld modSld">
      <pc:chgData name="Christos Tsakas" userId="4cc0dea4ae494a6e" providerId="LiveId" clId="{A7932AE0-FC46-4F5B-9175-58ACE4E5A0FE}" dt="2024-05-15T12:39:12.561" v="243" actId="2696"/>
      <pc:docMkLst>
        <pc:docMk/>
      </pc:docMkLst>
      <pc:sldChg chg="modSp mod">
        <pc:chgData name="Christos Tsakas" userId="4cc0dea4ae494a6e" providerId="LiveId" clId="{A7932AE0-FC46-4F5B-9175-58ACE4E5A0FE}" dt="2024-05-15T12:37:28.061" v="239" actId="20577"/>
        <pc:sldMkLst>
          <pc:docMk/>
          <pc:sldMk cId="3447763914" sldId="256"/>
        </pc:sldMkLst>
        <pc:spChg chg="mod">
          <ac:chgData name="Christos Tsakas" userId="4cc0dea4ae494a6e" providerId="LiveId" clId="{A7932AE0-FC46-4F5B-9175-58ACE4E5A0FE}" dt="2024-05-15T12:33:22.302" v="19" actId="255"/>
          <ac:spMkLst>
            <pc:docMk/>
            <pc:sldMk cId="3447763914" sldId="256"/>
            <ac:spMk id="2" creationId="{029F1BBB-B479-7C2E-EBE2-09DAC2EA6868}"/>
          </ac:spMkLst>
        </pc:spChg>
        <pc:spChg chg="mod">
          <ac:chgData name="Christos Tsakas" userId="4cc0dea4ae494a6e" providerId="LiveId" clId="{A7932AE0-FC46-4F5B-9175-58ACE4E5A0FE}" dt="2024-05-15T12:33:03.286" v="15" actId="20577"/>
          <ac:spMkLst>
            <pc:docMk/>
            <pc:sldMk cId="3447763914" sldId="256"/>
            <ac:spMk id="3" creationId="{F4644093-99B3-9659-C8B3-629BA130A1DD}"/>
          </ac:spMkLst>
        </pc:spChg>
        <pc:spChg chg="mod">
          <ac:chgData name="Christos Tsakas" userId="4cc0dea4ae494a6e" providerId="LiveId" clId="{A7932AE0-FC46-4F5B-9175-58ACE4E5A0FE}" dt="2024-05-15T12:37:28.061" v="239" actId="20577"/>
          <ac:spMkLst>
            <pc:docMk/>
            <pc:sldMk cId="3447763914" sldId="256"/>
            <ac:spMk id="4" creationId="{499247FC-80AE-9B53-6540-A940048AC2C3}"/>
          </ac:spMkLst>
        </pc:spChg>
      </pc:sldChg>
      <pc:sldChg chg="del">
        <pc:chgData name="Christos Tsakas" userId="4cc0dea4ae494a6e" providerId="LiveId" clId="{A7932AE0-FC46-4F5B-9175-58ACE4E5A0FE}" dt="2024-05-15T12:31:47.033" v="0" actId="47"/>
        <pc:sldMkLst>
          <pc:docMk/>
          <pc:sldMk cId="0" sldId="286"/>
        </pc:sldMkLst>
      </pc:sldChg>
      <pc:sldChg chg="del">
        <pc:chgData name="Christos Tsakas" userId="4cc0dea4ae494a6e" providerId="LiveId" clId="{A7932AE0-FC46-4F5B-9175-58ACE4E5A0FE}" dt="2024-05-15T12:38:09.849" v="240" actId="47"/>
        <pc:sldMkLst>
          <pc:docMk/>
          <pc:sldMk cId="0" sldId="293"/>
        </pc:sldMkLst>
      </pc:sldChg>
      <pc:sldChg chg="del">
        <pc:chgData name="Christos Tsakas" userId="4cc0dea4ae494a6e" providerId="LiveId" clId="{A7932AE0-FC46-4F5B-9175-58ACE4E5A0FE}" dt="2024-05-15T12:38:29.279" v="241" actId="47"/>
        <pc:sldMkLst>
          <pc:docMk/>
          <pc:sldMk cId="0" sldId="294"/>
        </pc:sldMkLst>
      </pc:sldChg>
      <pc:sldChg chg="del">
        <pc:chgData name="Christos Tsakas" userId="4cc0dea4ae494a6e" providerId="LiveId" clId="{A7932AE0-FC46-4F5B-9175-58ACE4E5A0FE}" dt="2024-05-15T12:38:51.379" v="242" actId="47"/>
        <pc:sldMkLst>
          <pc:docMk/>
          <pc:sldMk cId="0" sldId="295"/>
        </pc:sldMkLst>
      </pc:sldChg>
      <pc:sldChg chg="del">
        <pc:chgData name="Christos Tsakas" userId="4cc0dea4ae494a6e" providerId="LiveId" clId="{A7932AE0-FC46-4F5B-9175-58ACE4E5A0FE}" dt="2024-05-15T12:39:12.561" v="243" actId="2696"/>
        <pc:sldMkLst>
          <pc:docMk/>
          <pc:sldMk cId="0" sldId="299"/>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Released</c:v>
                </c:pt>
              </c:strCache>
            </c:strRef>
          </c:tx>
          <c:spPr>
            <a:solidFill>
              <a:schemeClr val="accent1"/>
            </a:solidFill>
            <a:ln>
              <a:noFill/>
            </a:ln>
            <a:effectLst/>
          </c:spPr>
          <c:invertIfNegative val="0"/>
          <c:cat>
            <c:strRef>
              <c:f>Sheet1!$A$2:$A$3</c:f>
              <c:strCache>
                <c:ptCount val="2"/>
                <c:pt idx="0">
                  <c:v>USA (1949-1956)</c:v>
                </c:pt>
                <c:pt idx="1">
                  <c:v>FRG (1953-1958)</c:v>
                </c:pt>
              </c:strCache>
            </c:strRef>
          </c:cat>
          <c:val>
            <c:numRef>
              <c:f>Sheet1!$B$2:$B$3</c:f>
              <c:numCache>
                <c:formatCode>General</c:formatCode>
                <c:ptCount val="2"/>
                <c:pt idx="0">
                  <c:v>54.5</c:v>
                </c:pt>
                <c:pt idx="1">
                  <c:v>60</c:v>
                </c:pt>
              </c:numCache>
            </c:numRef>
          </c:val>
          <c:extLst>
            <c:ext xmlns:c16="http://schemas.microsoft.com/office/drawing/2014/chart" uri="{C3380CC4-5D6E-409C-BE32-E72D297353CC}">
              <c16:uniqueId val="{00000000-7414-4143-BC23-70FBB14C3CD8}"/>
            </c:ext>
          </c:extLst>
        </c:ser>
        <c:ser>
          <c:idx val="1"/>
          <c:order val="1"/>
          <c:tx>
            <c:strRef>
              <c:f>Sheet1!$C$1</c:f>
              <c:strCache>
                <c:ptCount val="1"/>
                <c:pt idx="0">
                  <c:v>Approved</c:v>
                </c:pt>
              </c:strCache>
            </c:strRef>
          </c:tx>
          <c:spPr>
            <a:solidFill>
              <a:schemeClr val="accent2"/>
            </a:solidFill>
            <a:ln>
              <a:noFill/>
            </a:ln>
            <a:effectLst/>
          </c:spPr>
          <c:invertIfNegative val="0"/>
          <c:cat>
            <c:strRef>
              <c:f>Sheet1!$A$2:$A$3</c:f>
              <c:strCache>
                <c:ptCount val="2"/>
                <c:pt idx="0">
                  <c:v>USA (1949-1956)</c:v>
                </c:pt>
                <c:pt idx="1">
                  <c:v>FRG (1953-1958)</c:v>
                </c:pt>
              </c:strCache>
            </c:strRef>
          </c:cat>
          <c:val>
            <c:numRef>
              <c:f>Sheet1!$C$2:$C$3</c:f>
              <c:numCache>
                <c:formatCode>General</c:formatCode>
                <c:ptCount val="2"/>
                <c:pt idx="0">
                  <c:v>0</c:v>
                </c:pt>
                <c:pt idx="1">
                  <c:v>26</c:v>
                </c:pt>
              </c:numCache>
            </c:numRef>
          </c:val>
          <c:extLst>
            <c:ext xmlns:c16="http://schemas.microsoft.com/office/drawing/2014/chart" uri="{C3380CC4-5D6E-409C-BE32-E72D297353CC}">
              <c16:uniqueId val="{00000001-7414-4143-BC23-70FBB14C3CD8}"/>
            </c:ext>
          </c:extLst>
        </c:ser>
        <c:dLbls>
          <c:showLegendKey val="0"/>
          <c:showVal val="0"/>
          <c:showCatName val="0"/>
          <c:showSerName val="0"/>
          <c:showPercent val="0"/>
          <c:showBubbleSize val="0"/>
        </c:dLbls>
        <c:gapWidth val="150"/>
        <c:overlap val="100"/>
        <c:axId val="363934840"/>
        <c:axId val="363940088"/>
      </c:barChart>
      <c:catAx>
        <c:axId val="363934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363940088"/>
        <c:crosses val="autoZero"/>
        <c:auto val="1"/>
        <c:lblAlgn val="ctr"/>
        <c:lblOffset val="100"/>
        <c:noMultiLvlLbl val="0"/>
      </c:catAx>
      <c:valAx>
        <c:axId val="3639400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363934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2000" b="1" dirty="0"/>
              <a:t>Share</a:t>
            </a:r>
            <a:r>
              <a:rPr lang="en-US" sz="2000" b="1" baseline="0" dirty="0"/>
              <a:t> in RD 2687/53 per country </a:t>
            </a:r>
          </a:p>
          <a:p>
            <a:pPr>
              <a:defRPr/>
            </a:pPr>
            <a:r>
              <a:rPr lang="en-US" sz="2000" b="1" baseline="0" dirty="0"/>
              <a:t>(1953-1969) </a:t>
            </a:r>
            <a:endParaRPr lang="en-US" sz="2000" b="1" dirty="0"/>
          </a:p>
        </c:rich>
      </c:tx>
      <c:layout>
        <c:manualLayout>
          <c:xMode val="edge"/>
          <c:yMode val="edge"/>
          <c:x val="0.14959949542954862"/>
          <c:y val="0"/>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2FB6-495E-84E8-8687D46580DD}"/>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2FB6-495E-84E8-8687D46580DD}"/>
              </c:ext>
            </c:extLst>
          </c:dPt>
          <c:dPt>
            <c:idx val="2"/>
            <c:bubble3D val="0"/>
            <c:explosion val="28"/>
            <c:spPr>
              <a:solidFill>
                <a:schemeClr val="accent3"/>
              </a:solidFill>
              <a:ln w="19050">
                <a:solidFill>
                  <a:schemeClr val="lt1"/>
                </a:solidFill>
              </a:ln>
              <a:effectLst/>
            </c:spPr>
            <c:extLst>
              <c:ext xmlns:c16="http://schemas.microsoft.com/office/drawing/2014/chart" uri="{C3380CC4-5D6E-409C-BE32-E72D297353CC}">
                <c16:uniqueId val="{00000002-780D-4DE2-AD18-A2262EE95B76}"/>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2FB6-495E-84E8-8687D46580DD}"/>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1.5</c:v>
                </c:pt>
                <c:pt idx="1">
                  <c:v>0.3</c:v>
                </c:pt>
                <c:pt idx="2">
                  <c:v>0.1</c:v>
                </c:pt>
                <c:pt idx="3">
                  <c:v>0.1</c:v>
                </c:pt>
              </c:numCache>
            </c:numRef>
          </c:val>
          <c:extLst>
            <c:ext xmlns:c16="http://schemas.microsoft.com/office/drawing/2014/chart" uri="{C3380CC4-5D6E-409C-BE32-E72D297353CC}">
              <c16:uniqueId val="{00000000-780D-4DE2-AD18-A2262EE95B7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l-GR"/>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dirty="0"/>
              <a:t>GREECE: GDP</a:t>
            </a:r>
            <a:r>
              <a:rPr lang="en-GB" baseline="0" dirty="0"/>
              <a:t> and GDP per sector in million drachmae </a:t>
            </a:r>
          </a:p>
          <a:p>
            <a:pPr>
              <a:defRPr/>
            </a:pPr>
            <a:r>
              <a:rPr lang="en-GB" baseline="0" dirty="0"/>
              <a:t>(fixed prices 1970)</a:t>
            </a:r>
            <a:endParaRPr lang="en-GB"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l-GR"/>
        </a:p>
      </c:txPr>
    </c:title>
    <c:autoTitleDeleted val="0"/>
    <c:plotArea>
      <c:layout/>
      <c:lineChart>
        <c:grouping val="standard"/>
        <c:varyColors val="0"/>
        <c:ser>
          <c:idx val="0"/>
          <c:order val="0"/>
          <c:tx>
            <c:strRef>
              <c:f>Sheet1!$B$1</c:f>
              <c:strCache>
                <c:ptCount val="1"/>
                <c:pt idx="0">
                  <c:v>GDP</c:v>
                </c:pt>
              </c:strCache>
            </c:strRef>
          </c:tx>
          <c:spPr>
            <a:ln w="28575" cap="rnd">
              <a:solidFill>
                <a:schemeClr val="accent1"/>
              </a:solidFill>
              <a:round/>
            </a:ln>
            <a:effectLst/>
          </c:spPr>
          <c:marker>
            <c:symbol val="none"/>
          </c:marker>
          <c:cat>
            <c:numRef>
              <c:f>Sheet1!$A$2:$A$7</c:f>
              <c:numCache>
                <c:formatCode>General</c:formatCode>
                <c:ptCount val="6"/>
                <c:pt idx="0">
                  <c:v>1948</c:v>
                </c:pt>
                <c:pt idx="1">
                  <c:v>1953</c:v>
                </c:pt>
                <c:pt idx="2">
                  <c:v>1961</c:v>
                </c:pt>
                <c:pt idx="3">
                  <c:v>1967</c:v>
                </c:pt>
                <c:pt idx="4">
                  <c:v>1973</c:v>
                </c:pt>
                <c:pt idx="5">
                  <c:v>1979</c:v>
                </c:pt>
              </c:numCache>
            </c:numRef>
          </c:cat>
          <c:val>
            <c:numRef>
              <c:f>Sheet1!$B$2:$B$7</c:f>
              <c:numCache>
                <c:formatCode>General</c:formatCode>
                <c:ptCount val="6"/>
                <c:pt idx="0">
                  <c:v>58288</c:v>
                </c:pt>
                <c:pt idx="1">
                  <c:v>91291</c:v>
                </c:pt>
                <c:pt idx="2" formatCode="#,##0">
                  <c:v>143772</c:v>
                </c:pt>
                <c:pt idx="3">
                  <c:v>206176</c:v>
                </c:pt>
                <c:pt idx="4">
                  <c:v>329269</c:v>
                </c:pt>
                <c:pt idx="5">
                  <c:v>409075</c:v>
                </c:pt>
              </c:numCache>
            </c:numRef>
          </c:val>
          <c:smooth val="0"/>
          <c:extLst>
            <c:ext xmlns:c16="http://schemas.microsoft.com/office/drawing/2014/chart" uri="{C3380CC4-5D6E-409C-BE32-E72D297353CC}">
              <c16:uniqueId val="{00000000-2C44-4C50-A963-BB8CD685BFDD}"/>
            </c:ext>
          </c:extLst>
        </c:ser>
        <c:ser>
          <c:idx val="1"/>
          <c:order val="1"/>
          <c:tx>
            <c:strRef>
              <c:f>Sheet1!$C$1</c:f>
              <c:strCache>
                <c:ptCount val="1"/>
                <c:pt idx="0">
                  <c:v>Industrial Production</c:v>
                </c:pt>
              </c:strCache>
            </c:strRef>
          </c:tx>
          <c:spPr>
            <a:ln w="28575" cap="rnd">
              <a:solidFill>
                <a:schemeClr val="accent2"/>
              </a:solidFill>
              <a:round/>
            </a:ln>
            <a:effectLst/>
          </c:spPr>
          <c:marker>
            <c:symbol val="none"/>
          </c:marker>
          <c:cat>
            <c:numRef>
              <c:f>Sheet1!$A$2:$A$7</c:f>
              <c:numCache>
                <c:formatCode>General</c:formatCode>
                <c:ptCount val="6"/>
                <c:pt idx="0">
                  <c:v>1948</c:v>
                </c:pt>
                <c:pt idx="1">
                  <c:v>1953</c:v>
                </c:pt>
                <c:pt idx="2">
                  <c:v>1961</c:v>
                </c:pt>
                <c:pt idx="3">
                  <c:v>1967</c:v>
                </c:pt>
                <c:pt idx="4">
                  <c:v>1973</c:v>
                </c:pt>
                <c:pt idx="5">
                  <c:v>1979</c:v>
                </c:pt>
              </c:numCache>
            </c:numRef>
          </c:cat>
          <c:val>
            <c:numRef>
              <c:f>Sheet1!$C$2:$C$7</c:f>
              <c:numCache>
                <c:formatCode>General</c:formatCode>
                <c:ptCount val="6"/>
                <c:pt idx="0">
                  <c:v>9851</c:v>
                </c:pt>
                <c:pt idx="1">
                  <c:v>17819</c:v>
                </c:pt>
                <c:pt idx="2">
                  <c:v>35858</c:v>
                </c:pt>
                <c:pt idx="3">
                  <c:v>56834</c:v>
                </c:pt>
                <c:pt idx="4">
                  <c:v>114367</c:v>
                </c:pt>
                <c:pt idx="5">
                  <c:v>138842</c:v>
                </c:pt>
              </c:numCache>
            </c:numRef>
          </c:val>
          <c:smooth val="0"/>
          <c:extLst>
            <c:ext xmlns:c16="http://schemas.microsoft.com/office/drawing/2014/chart" uri="{C3380CC4-5D6E-409C-BE32-E72D297353CC}">
              <c16:uniqueId val="{00000001-2C44-4C50-A963-BB8CD685BFDD}"/>
            </c:ext>
          </c:extLst>
        </c:ser>
        <c:ser>
          <c:idx val="2"/>
          <c:order val="2"/>
          <c:tx>
            <c:strRef>
              <c:f>Sheet1!$D$1</c:f>
              <c:strCache>
                <c:ptCount val="1"/>
                <c:pt idx="0">
                  <c:v>Agricultural Production</c:v>
                </c:pt>
              </c:strCache>
            </c:strRef>
          </c:tx>
          <c:spPr>
            <a:ln w="28575" cap="rnd">
              <a:solidFill>
                <a:schemeClr val="accent3"/>
              </a:solidFill>
              <a:round/>
            </a:ln>
            <a:effectLst/>
          </c:spPr>
          <c:marker>
            <c:symbol val="none"/>
          </c:marker>
          <c:cat>
            <c:numRef>
              <c:f>Sheet1!$A$2:$A$7</c:f>
              <c:numCache>
                <c:formatCode>General</c:formatCode>
                <c:ptCount val="6"/>
                <c:pt idx="0">
                  <c:v>1948</c:v>
                </c:pt>
                <c:pt idx="1">
                  <c:v>1953</c:v>
                </c:pt>
                <c:pt idx="2">
                  <c:v>1961</c:v>
                </c:pt>
                <c:pt idx="3">
                  <c:v>1967</c:v>
                </c:pt>
                <c:pt idx="4">
                  <c:v>1973</c:v>
                </c:pt>
                <c:pt idx="5">
                  <c:v>1979</c:v>
                </c:pt>
              </c:numCache>
            </c:numRef>
          </c:cat>
          <c:val>
            <c:numRef>
              <c:f>Sheet1!$D$2:$D$7</c:f>
              <c:numCache>
                <c:formatCode>General</c:formatCode>
                <c:ptCount val="6"/>
                <c:pt idx="0">
                  <c:v>17211</c:v>
                </c:pt>
                <c:pt idx="1">
                  <c:v>27898</c:v>
                </c:pt>
                <c:pt idx="2">
                  <c:v>37836</c:v>
                </c:pt>
                <c:pt idx="3">
                  <c:v>44311</c:v>
                </c:pt>
                <c:pt idx="4">
                  <c:v>51214</c:v>
                </c:pt>
                <c:pt idx="5">
                  <c:v>53616</c:v>
                </c:pt>
              </c:numCache>
            </c:numRef>
          </c:val>
          <c:smooth val="0"/>
          <c:extLst>
            <c:ext xmlns:c16="http://schemas.microsoft.com/office/drawing/2014/chart" uri="{C3380CC4-5D6E-409C-BE32-E72D297353CC}">
              <c16:uniqueId val="{00000003-2C44-4C50-A963-BB8CD685BFDD}"/>
            </c:ext>
          </c:extLst>
        </c:ser>
        <c:ser>
          <c:idx val="3"/>
          <c:order val="3"/>
          <c:tx>
            <c:strRef>
              <c:f>Sheet1!$E$1</c:f>
              <c:strCache>
                <c:ptCount val="1"/>
                <c:pt idx="0">
                  <c:v>Services</c:v>
                </c:pt>
              </c:strCache>
            </c:strRef>
          </c:tx>
          <c:spPr>
            <a:ln w="28575" cap="rnd">
              <a:solidFill>
                <a:schemeClr val="accent4"/>
              </a:solidFill>
              <a:round/>
            </a:ln>
            <a:effectLst/>
          </c:spPr>
          <c:marker>
            <c:symbol val="none"/>
          </c:marker>
          <c:cat>
            <c:numRef>
              <c:f>Sheet1!$A$2:$A$7</c:f>
              <c:numCache>
                <c:formatCode>General</c:formatCode>
                <c:ptCount val="6"/>
                <c:pt idx="0">
                  <c:v>1948</c:v>
                </c:pt>
                <c:pt idx="1">
                  <c:v>1953</c:v>
                </c:pt>
                <c:pt idx="2">
                  <c:v>1961</c:v>
                </c:pt>
                <c:pt idx="3">
                  <c:v>1967</c:v>
                </c:pt>
                <c:pt idx="4">
                  <c:v>1973</c:v>
                </c:pt>
                <c:pt idx="5">
                  <c:v>1979</c:v>
                </c:pt>
              </c:numCache>
            </c:numRef>
          </c:cat>
          <c:val>
            <c:numRef>
              <c:f>Sheet1!$E$2:$E$7</c:f>
              <c:numCache>
                <c:formatCode>General</c:formatCode>
                <c:ptCount val="6"/>
                <c:pt idx="0">
                  <c:v>31226</c:v>
                </c:pt>
                <c:pt idx="1">
                  <c:v>45574</c:v>
                </c:pt>
                <c:pt idx="2">
                  <c:v>70078</c:v>
                </c:pt>
                <c:pt idx="3">
                  <c:v>105031</c:v>
                </c:pt>
                <c:pt idx="4">
                  <c:v>163968</c:v>
                </c:pt>
                <c:pt idx="5">
                  <c:v>216617</c:v>
                </c:pt>
              </c:numCache>
            </c:numRef>
          </c:val>
          <c:smooth val="0"/>
          <c:extLst>
            <c:ext xmlns:c16="http://schemas.microsoft.com/office/drawing/2014/chart" uri="{C3380CC4-5D6E-409C-BE32-E72D297353CC}">
              <c16:uniqueId val="{00000004-2C44-4C50-A963-BB8CD685BFDD}"/>
            </c:ext>
          </c:extLst>
        </c:ser>
        <c:dLbls>
          <c:showLegendKey val="0"/>
          <c:showVal val="0"/>
          <c:showCatName val="0"/>
          <c:showSerName val="0"/>
          <c:showPercent val="0"/>
          <c:showBubbleSize val="0"/>
        </c:dLbls>
        <c:smooth val="0"/>
        <c:axId val="479461448"/>
        <c:axId val="479462432"/>
      </c:lineChart>
      <c:catAx>
        <c:axId val="479461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479462432"/>
        <c:crosses val="autoZero"/>
        <c:auto val="1"/>
        <c:lblAlgn val="ctr"/>
        <c:lblOffset val="100"/>
        <c:noMultiLvlLbl val="0"/>
      </c:catAx>
      <c:valAx>
        <c:axId val="479462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crossAx val="4794614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l-G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l-GR"/>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F5883F-FAFA-4A9E-97E8-234733D214A7}"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el-GR"/>
        </a:p>
      </dgm:t>
    </dgm:pt>
    <dgm:pt modelId="{38E5EC4A-259C-432F-A0DD-F4A2C23C7B5D}">
      <dgm:prSet phldrT="[Text]" custT="1"/>
      <dgm:spPr/>
      <dgm:t>
        <a:bodyPr/>
        <a:lstStyle/>
        <a:p>
          <a:r>
            <a:rPr lang="en-GB" sz="2400" dirty="0"/>
            <a:t>Marshall Plan</a:t>
          </a:r>
          <a:endParaRPr lang="el-GR" sz="2400" dirty="0"/>
        </a:p>
      </dgm:t>
    </dgm:pt>
    <dgm:pt modelId="{9A8AF1CF-AF1F-40C5-9A25-FED2EAC2F7FC}" type="parTrans" cxnId="{BC439940-1DE6-4769-9855-80A73AFD1787}">
      <dgm:prSet/>
      <dgm:spPr/>
      <dgm:t>
        <a:bodyPr/>
        <a:lstStyle/>
        <a:p>
          <a:endParaRPr lang="el-GR"/>
        </a:p>
      </dgm:t>
    </dgm:pt>
    <dgm:pt modelId="{B659F902-68EC-4447-9C47-EF4081C6D9C9}" type="sibTrans" cxnId="{BC439940-1DE6-4769-9855-80A73AFD1787}">
      <dgm:prSet/>
      <dgm:spPr/>
      <dgm:t>
        <a:bodyPr/>
        <a:lstStyle/>
        <a:p>
          <a:endParaRPr lang="el-GR"/>
        </a:p>
      </dgm:t>
    </dgm:pt>
    <dgm:pt modelId="{2D6AEDC4-B942-43C1-A112-308DBADFE42A}">
      <dgm:prSet phldrT="[Text]" custT="1"/>
      <dgm:spPr/>
      <dgm:t>
        <a:bodyPr/>
        <a:lstStyle/>
        <a:p>
          <a:endParaRPr lang="en-GB" sz="1800" dirty="0"/>
        </a:p>
        <a:p>
          <a:r>
            <a:rPr lang="en-GB" sz="1800" dirty="0"/>
            <a:t>-Restoration of (West) Germany as the main capital-goods producer/exporter in Europe</a:t>
          </a:r>
        </a:p>
        <a:p>
          <a:r>
            <a:rPr lang="en-GB" sz="1800" dirty="0"/>
            <a:t>-Rejection of Greek industrialization ambitions</a:t>
          </a:r>
        </a:p>
        <a:p>
          <a:endParaRPr lang="el-GR" sz="1500" dirty="0"/>
        </a:p>
      </dgm:t>
    </dgm:pt>
    <dgm:pt modelId="{F3DBF611-BC56-47E9-B1CB-E63C0C27E9A3}" type="parTrans" cxnId="{A7A77795-BFD2-4D4E-B1C3-82873D8586A4}">
      <dgm:prSet/>
      <dgm:spPr/>
      <dgm:t>
        <a:bodyPr/>
        <a:lstStyle/>
        <a:p>
          <a:endParaRPr lang="el-GR"/>
        </a:p>
      </dgm:t>
    </dgm:pt>
    <dgm:pt modelId="{AA1AA0AE-D589-4FE8-8D54-A71C79A0E13D}" type="sibTrans" cxnId="{A7A77795-BFD2-4D4E-B1C3-82873D8586A4}">
      <dgm:prSet/>
      <dgm:spPr/>
      <dgm:t>
        <a:bodyPr/>
        <a:lstStyle/>
        <a:p>
          <a:endParaRPr lang="el-GR"/>
        </a:p>
      </dgm:t>
    </dgm:pt>
    <dgm:pt modelId="{B5FDB49F-1603-4487-BBF7-F1388552EF81}">
      <dgm:prSet phldrT="[Text]" custT="1"/>
      <dgm:spPr/>
      <dgm:t>
        <a:bodyPr/>
        <a:lstStyle/>
        <a:p>
          <a:r>
            <a:rPr lang="en-GB" sz="1800" dirty="0"/>
            <a:t>Korean War (1950-53):</a:t>
          </a:r>
        </a:p>
        <a:p>
          <a:r>
            <a:rPr lang="en-GB" sz="1800" dirty="0"/>
            <a:t>Boosted demand for capital goods</a:t>
          </a:r>
          <a:endParaRPr lang="el-GR" sz="1800" dirty="0"/>
        </a:p>
      </dgm:t>
    </dgm:pt>
    <dgm:pt modelId="{2C15F840-070B-4092-B7F2-CB9850FEB5B2}" type="parTrans" cxnId="{B9706946-2B35-45EC-AA4E-241D6B651E59}">
      <dgm:prSet/>
      <dgm:spPr/>
      <dgm:t>
        <a:bodyPr/>
        <a:lstStyle/>
        <a:p>
          <a:endParaRPr lang="el-GR"/>
        </a:p>
      </dgm:t>
    </dgm:pt>
    <dgm:pt modelId="{ECB2D02A-E63F-4F1E-9440-94F0FEAC8172}" type="sibTrans" cxnId="{B9706946-2B35-45EC-AA4E-241D6B651E59}">
      <dgm:prSet/>
      <dgm:spPr/>
      <dgm:t>
        <a:bodyPr/>
        <a:lstStyle/>
        <a:p>
          <a:endParaRPr lang="el-GR"/>
        </a:p>
      </dgm:t>
    </dgm:pt>
    <dgm:pt modelId="{1902C642-A60A-4930-AE8F-FB416CB745ED}">
      <dgm:prSet phldrT="[Text]" custT="1"/>
      <dgm:spPr/>
      <dgm:t>
        <a:bodyPr/>
        <a:lstStyle/>
        <a:p>
          <a:r>
            <a:rPr lang="en-GB" sz="1800" dirty="0"/>
            <a:t>US focus shifted away from Europe</a:t>
          </a:r>
          <a:endParaRPr lang="el-GR" sz="1800" dirty="0"/>
        </a:p>
      </dgm:t>
    </dgm:pt>
    <dgm:pt modelId="{F6C6A45A-E20B-465C-B74E-CF745044159A}" type="parTrans" cxnId="{52DA9991-62FF-4E24-B3E2-DB73DE9C4B8D}">
      <dgm:prSet/>
      <dgm:spPr/>
      <dgm:t>
        <a:bodyPr/>
        <a:lstStyle/>
        <a:p>
          <a:endParaRPr lang="el-GR"/>
        </a:p>
      </dgm:t>
    </dgm:pt>
    <dgm:pt modelId="{12E98C0F-C29D-4635-A3A2-B95E68DA6016}" type="sibTrans" cxnId="{52DA9991-62FF-4E24-B3E2-DB73DE9C4B8D}">
      <dgm:prSet/>
      <dgm:spPr/>
      <dgm:t>
        <a:bodyPr/>
        <a:lstStyle/>
        <a:p>
          <a:endParaRPr lang="el-GR"/>
        </a:p>
      </dgm:t>
    </dgm:pt>
    <dgm:pt modelId="{2C8543E2-4E8C-4BB6-81BB-7DBCDECF06E3}">
      <dgm:prSet phldrT="[Text]" custT="1"/>
      <dgm:spPr/>
      <dgm:t>
        <a:bodyPr/>
        <a:lstStyle/>
        <a:p>
          <a:r>
            <a:rPr lang="en-GB" sz="1800" dirty="0"/>
            <a:t>Military priorities </a:t>
          </a:r>
        </a:p>
        <a:p>
          <a:r>
            <a:rPr lang="en-GB" sz="1800" dirty="0"/>
            <a:t>Greek Civil War 1946-49</a:t>
          </a:r>
        </a:p>
      </dgm:t>
    </dgm:pt>
    <dgm:pt modelId="{C0A2B0D4-C4D3-4179-AE04-E2D2A4768CDC}" type="parTrans" cxnId="{9220B629-CECC-40D6-84D2-2E8ECFFC2779}">
      <dgm:prSet/>
      <dgm:spPr/>
      <dgm:t>
        <a:bodyPr/>
        <a:lstStyle/>
        <a:p>
          <a:endParaRPr lang="el-GR"/>
        </a:p>
      </dgm:t>
    </dgm:pt>
    <dgm:pt modelId="{F2164BA1-2CC0-431E-987F-269A31CB4857}" type="sibTrans" cxnId="{9220B629-CECC-40D6-84D2-2E8ECFFC2779}">
      <dgm:prSet/>
      <dgm:spPr/>
      <dgm:t>
        <a:bodyPr/>
        <a:lstStyle/>
        <a:p>
          <a:endParaRPr lang="el-GR"/>
        </a:p>
      </dgm:t>
    </dgm:pt>
    <dgm:pt modelId="{4C880F76-6284-4F6F-8A46-A99579444C61}">
      <dgm:prSet phldrT="[Text]" custT="1"/>
      <dgm:spPr/>
      <dgm:t>
        <a:bodyPr/>
        <a:lstStyle/>
        <a:p>
          <a:r>
            <a:rPr lang="en-GB" sz="1800" dirty="0"/>
            <a:t>Burden sharing</a:t>
          </a:r>
          <a:endParaRPr lang="el-GR" sz="1800" dirty="0"/>
        </a:p>
      </dgm:t>
    </dgm:pt>
    <dgm:pt modelId="{81091F9B-A7B2-4CC8-B488-8A01DC10B07E}" type="parTrans" cxnId="{54F92F5E-454D-4010-993F-9F50B175547C}">
      <dgm:prSet/>
      <dgm:spPr/>
      <dgm:t>
        <a:bodyPr/>
        <a:lstStyle/>
        <a:p>
          <a:endParaRPr lang="el-GR"/>
        </a:p>
      </dgm:t>
    </dgm:pt>
    <dgm:pt modelId="{886C7146-CAF7-44EB-B8B6-CA079CFF1454}" type="sibTrans" cxnId="{54F92F5E-454D-4010-993F-9F50B175547C}">
      <dgm:prSet/>
      <dgm:spPr/>
      <dgm:t>
        <a:bodyPr/>
        <a:lstStyle/>
        <a:p>
          <a:endParaRPr lang="el-GR"/>
        </a:p>
      </dgm:t>
    </dgm:pt>
    <dgm:pt modelId="{D3013264-4F85-4CD2-BC61-FE1EBDE14C4D}" type="pres">
      <dgm:prSet presAssocID="{F1F5883F-FAFA-4A9E-97E8-234733D214A7}" presName="Name0" presStyleCnt="0">
        <dgm:presLayoutVars>
          <dgm:chPref val="1"/>
          <dgm:dir/>
          <dgm:animOne val="branch"/>
          <dgm:animLvl val="lvl"/>
          <dgm:resizeHandles/>
        </dgm:presLayoutVars>
      </dgm:prSet>
      <dgm:spPr/>
    </dgm:pt>
    <dgm:pt modelId="{55409230-6589-4391-9B27-4F882B54EC84}" type="pres">
      <dgm:prSet presAssocID="{38E5EC4A-259C-432F-A0DD-F4A2C23C7B5D}" presName="vertOne" presStyleCnt="0"/>
      <dgm:spPr/>
    </dgm:pt>
    <dgm:pt modelId="{B51DB8CB-BAA6-4B93-8FD2-849B2B7EE0A0}" type="pres">
      <dgm:prSet presAssocID="{38E5EC4A-259C-432F-A0DD-F4A2C23C7B5D}" presName="txOne" presStyleLbl="node0" presStyleIdx="0" presStyleCnt="1">
        <dgm:presLayoutVars>
          <dgm:chPref val="3"/>
        </dgm:presLayoutVars>
      </dgm:prSet>
      <dgm:spPr/>
    </dgm:pt>
    <dgm:pt modelId="{B99BAE51-42C8-4245-934B-14FA3CB5AF56}" type="pres">
      <dgm:prSet presAssocID="{38E5EC4A-259C-432F-A0DD-F4A2C23C7B5D}" presName="parTransOne" presStyleCnt="0"/>
      <dgm:spPr/>
    </dgm:pt>
    <dgm:pt modelId="{748D29EB-0EC9-46C3-B9A5-77A348812430}" type="pres">
      <dgm:prSet presAssocID="{38E5EC4A-259C-432F-A0DD-F4A2C23C7B5D}" presName="horzOne" presStyleCnt="0"/>
      <dgm:spPr/>
    </dgm:pt>
    <dgm:pt modelId="{F9352B83-9A72-4E35-AF91-53A542D7DAF0}" type="pres">
      <dgm:prSet presAssocID="{2D6AEDC4-B942-43C1-A112-308DBADFE42A}" presName="vertTwo" presStyleCnt="0"/>
      <dgm:spPr/>
    </dgm:pt>
    <dgm:pt modelId="{68AEC7C9-8EEC-44BA-BFAC-1A27D694DF82}" type="pres">
      <dgm:prSet presAssocID="{2D6AEDC4-B942-43C1-A112-308DBADFE42A}" presName="txTwo" presStyleLbl="node2" presStyleIdx="0" presStyleCnt="2">
        <dgm:presLayoutVars>
          <dgm:chPref val="3"/>
        </dgm:presLayoutVars>
      </dgm:prSet>
      <dgm:spPr/>
    </dgm:pt>
    <dgm:pt modelId="{A9748166-E74F-43EB-91D3-316F32030DF6}" type="pres">
      <dgm:prSet presAssocID="{2D6AEDC4-B942-43C1-A112-308DBADFE42A}" presName="parTransTwo" presStyleCnt="0"/>
      <dgm:spPr/>
    </dgm:pt>
    <dgm:pt modelId="{0DF767E0-6201-4A3C-B0C0-A87818F4F932}" type="pres">
      <dgm:prSet presAssocID="{2D6AEDC4-B942-43C1-A112-308DBADFE42A}" presName="horzTwo" presStyleCnt="0"/>
      <dgm:spPr/>
    </dgm:pt>
    <dgm:pt modelId="{80F0534C-341E-430A-BA68-33893B6D838C}" type="pres">
      <dgm:prSet presAssocID="{B5FDB49F-1603-4487-BBF7-F1388552EF81}" presName="vertThree" presStyleCnt="0"/>
      <dgm:spPr/>
    </dgm:pt>
    <dgm:pt modelId="{5A467917-BB3C-45DC-95D8-CFE39B1FCEDA}" type="pres">
      <dgm:prSet presAssocID="{B5FDB49F-1603-4487-BBF7-F1388552EF81}" presName="txThree" presStyleLbl="node3" presStyleIdx="0" presStyleCnt="3">
        <dgm:presLayoutVars>
          <dgm:chPref val="3"/>
        </dgm:presLayoutVars>
      </dgm:prSet>
      <dgm:spPr/>
    </dgm:pt>
    <dgm:pt modelId="{438336AF-F50F-436A-9369-9E7617D606FB}" type="pres">
      <dgm:prSet presAssocID="{B5FDB49F-1603-4487-BBF7-F1388552EF81}" presName="horzThree" presStyleCnt="0"/>
      <dgm:spPr/>
    </dgm:pt>
    <dgm:pt modelId="{90ED03C8-4D88-4BD5-AFFD-093CFAE3E405}" type="pres">
      <dgm:prSet presAssocID="{ECB2D02A-E63F-4F1E-9440-94F0FEAC8172}" presName="sibSpaceThree" presStyleCnt="0"/>
      <dgm:spPr/>
    </dgm:pt>
    <dgm:pt modelId="{F0A6C712-2117-4892-8365-69AEDC31EBEE}" type="pres">
      <dgm:prSet presAssocID="{1902C642-A60A-4930-AE8F-FB416CB745ED}" presName="vertThree" presStyleCnt="0"/>
      <dgm:spPr/>
    </dgm:pt>
    <dgm:pt modelId="{519E24FA-A94B-457A-86D5-22ADC094B764}" type="pres">
      <dgm:prSet presAssocID="{1902C642-A60A-4930-AE8F-FB416CB745ED}" presName="txThree" presStyleLbl="node3" presStyleIdx="1" presStyleCnt="3">
        <dgm:presLayoutVars>
          <dgm:chPref val="3"/>
        </dgm:presLayoutVars>
      </dgm:prSet>
      <dgm:spPr/>
    </dgm:pt>
    <dgm:pt modelId="{103D7633-7C2E-429B-9DEB-1343052D53CF}" type="pres">
      <dgm:prSet presAssocID="{1902C642-A60A-4930-AE8F-FB416CB745ED}" presName="horzThree" presStyleCnt="0"/>
      <dgm:spPr/>
    </dgm:pt>
    <dgm:pt modelId="{E554267B-74C6-4235-9509-1680C18765AA}" type="pres">
      <dgm:prSet presAssocID="{AA1AA0AE-D589-4FE8-8D54-A71C79A0E13D}" presName="sibSpaceTwo" presStyleCnt="0"/>
      <dgm:spPr/>
    </dgm:pt>
    <dgm:pt modelId="{39746F0D-7E57-481E-B768-ABB6A1C8DEB3}" type="pres">
      <dgm:prSet presAssocID="{2C8543E2-4E8C-4BB6-81BB-7DBCDECF06E3}" presName="vertTwo" presStyleCnt="0"/>
      <dgm:spPr/>
    </dgm:pt>
    <dgm:pt modelId="{15C1100D-EDC9-4308-903B-1E4B75E57372}" type="pres">
      <dgm:prSet presAssocID="{2C8543E2-4E8C-4BB6-81BB-7DBCDECF06E3}" presName="txTwo" presStyleLbl="node2" presStyleIdx="1" presStyleCnt="2">
        <dgm:presLayoutVars>
          <dgm:chPref val="3"/>
        </dgm:presLayoutVars>
      </dgm:prSet>
      <dgm:spPr/>
    </dgm:pt>
    <dgm:pt modelId="{C8001294-4564-4340-95CC-93E68CD18313}" type="pres">
      <dgm:prSet presAssocID="{2C8543E2-4E8C-4BB6-81BB-7DBCDECF06E3}" presName="parTransTwo" presStyleCnt="0"/>
      <dgm:spPr/>
    </dgm:pt>
    <dgm:pt modelId="{ECA384ED-8D1F-41EB-B420-4CC86B87E61A}" type="pres">
      <dgm:prSet presAssocID="{2C8543E2-4E8C-4BB6-81BB-7DBCDECF06E3}" presName="horzTwo" presStyleCnt="0"/>
      <dgm:spPr/>
    </dgm:pt>
    <dgm:pt modelId="{A82577B9-459E-4209-B2E9-00746DF37759}" type="pres">
      <dgm:prSet presAssocID="{4C880F76-6284-4F6F-8A46-A99579444C61}" presName="vertThree" presStyleCnt="0"/>
      <dgm:spPr/>
    </dgm:pt>
    <dgm:pt modelId="{2DE4379F-7B8E-41AD-9599-FB99AF472300}" type="pres">
      <dgm:prSet presAssocID="{4C880F76-6284-4F6F-8A46-A99579444C61}" presName="txThree" presStyleLbl="node3" presStyleIdx="2" presStyleCnt="3">
        <dgm:presLayoutVars>
          <dgm:chPref val="3"/>
        </dgm:presLayoutVars>
      </dgm:prSet>
      <dgm:spPr/>
    </dgm:pt>
    <dgm:pt modelId="{A765FF8B-7D2A-4C19-A130-72ED4FE1F4FF}" type="pres">
      <dgm:prSet presAssocID="{4C880F76-6284-4F6F-8A46-A99579444C61}" presName="horzThree" presStyleCnt="0"/>
      <dgm:spPr/>
    </dgm:pt>
  </dgm:ptLst>
  <dgm:cxnLst>
    <dgm:cxn modelId="{9220B629-CECC-40D6-84D2-2E8ECFFC2779}" srcId="{38E5EC4A-259C-432F-A0DD-F4A2C23C7B5D}" destId="{2C8543E2-4E8C-4BB6-81BB-7DBCDECF06E3}" srcOrd="1" destOrd="0" parTransId="{C0A2B0D4-C4D3-4179-AE04-E2D2A4768CDC}" sibTransId="{F2164BA1-2CC0-431E-987F-269A31CB4857}"/>
    <dgm:cxn modelId="{51191436-DB82-4DFC-974F-81954B6B8903}" type="presOf" srcId="{1902C642-A60A-4930-AE8F-FB416CB745ED}" destId="{519E24FA-A94B-457A-86D5-22ADC094B764}" srcOrd="0" destOrd="0" presId="urn:microsoft.com/office/officeart/2005/8/layout/hierarchy4"/>
    <dgm:cxn modelId="{BC439940-1DE6-4769-9855-80A73AFD1787}" srcId="{F1F5883F-FAFA-4A9E-97E8-234733D214A7}" destId="{38E5EC4A-259C-432F-A0DD-F4A2C23C7B5D}" srcOrd="0" destOrd="0" parTransId="{9A8AF1CF-AF1F-40C5-9A25-FED2EAC2F7FC}" sibTransId="{B659F902-68EC-4447-9C47-EF4081C6D9C9}"/>
    <dgm:cxn modelId="{54F92F5E-454D-4010-993F-9F50B175547C}" srcId="{2C8543E2-4E8C-4BB6-81BB-7DBCDECF06E3}" destId="{4C880F76-6284-4F6F-8A46-A99579444C61}" srcOrd="0" destOrd="0" parTransId="{81091F9B-A7B2-4CC8-B488-8A01DC10B07E}" sibTransId="{886C7146-CAF7-44EB-B8B6-CA079CFF1454}"/>
    <dgm:cxn modelId="{B0FAD944-0CC2-4DB3-94EF-79BED2AAF6D1}" type="presOf" srcId="{38E5EC4A-259C-432F-A0DD-F4A2C23C7B5D}" destId="{B51DB8CB-BAA6-4B93-8FD2-849B2B7EE0A0}" srcOrd="0" destOrd="0" presId="urn:microsoft.com/office/officeart/2005/8/layout/hierarchy4"/>
    <dgm:cxn modelId="{B9706946-2B35-45EC-AA4E-241D6B651E59}" srcId="{2D6AEDC4-B942-43C1-A112-308DBADFE42A}" destId="{B5FDB49F-1603-4487-BBF7-F1388552EF81}" srcOrd="0" destOrd="0" parTransId="{2C15F840-070B-4092-B7F2-CB9850FEB5B2}" sibTransId="{ECB2D02A-E63F-4F1E-9440-94F0FEAC8172}"/>
    <dgm:cxn modelId="{92A01A80-C8B8-4C12-A0C8-E1FF81E657EA}" type="presOf" srcId="{2C8543E2-4E8C-4BB6-81BB-7DBCDECF06E3}" destId="{15C1100D-EDC9-4308-903B-1E4B75E57372}" srcOrd="0" destOrd="0" presId="urn:microsoft.com/office/officeart/2005/8/layout/hierarchy4"/>
    <dgm:cxn modelId="{52DA9991-62FF-4E24-B3E2-DB73DE9C4B8D}" srcId="{2D6AEDC4-B942-43C1-A112-308DBADFE42A}" destId="{1902C642-A60A-4930-AE8F-FB416CB745ED}" srcOrd="1" destOrd="0" parTransId="{F6C6A45A-E20B-465C-B74E-CF745044159A}" sibTransId="{12E98C0F-C29D-4635-A3A2-B95E68DA6016}"/>
    <dgm:cxn modelId="{A7A77795-BFD2-4D4E-B1C3-82873D8586A4}" srcId="{38E5EC4A-259C-432F-A0DD-F4A2C23C7B5D}" destId="{2D6AEDC4-B942-43C1-A112-308DBADFE42A}" srcOrd="0" destOrd="0" parTransId="{F3DBF611-BC56-47E9-B1CB-E63C0C27E9A3}" sibTransId="{AA1AA0AE-D589-4FE8-8D54-A71C79A0E13D}"/>
    <dgm:cxn modelId="{6143C1A0-CB2E-462F-AFF6-F3D90367E9F5}" type="presOf" srcId="{2D6AEDC4-B942-43C1-A112-308DBADFE42A}" destId="{68AEC7C9-8EEC-44BA-BFAC-1A27D694DF82}" srcOrd="0" destOrd="0" presId="urn:microsoft.com/office/officeart/2005/8/layout/hierarchy4"/>
    <dgm:cxn modelId="{2EFBB4A2-029F-4F5E-BEAA-5FCD9507D633}" type="presOf" srcId="{B5FDB49F-1603-4487-BBF7-F1388552EF81}" destId="{5A467917-BB3C-45DC-95D8-CFE39B1FCEDA}" srcOrd="0" destOrd="0" presId="urn:microsoft.com/office/officeart/2005/8/layout/hierarchy4"/>
    <dgm:cxn modelId="{70279BC4-58B7-401E-9B03-E5843B63C0DF}" type="presOf" srcId="{F1F5883F-FAFA-4A9E-97E8-234733D214A7}" destId="{D3013264-4F85-4CD2-BC61-FE1EBDE14C4D}" srcOrd="0" destOrd="0" presId="urn:microsoft.com/office/officeart/2005/8/layout/hierarchy4"/>
    <dgm:cxn modelId="{0E7B14E6-8024-4BB4-8125-77250146F6F7}" type="presOf" srcId="{4C880F76-6284-4F6F-8A46-A99579444C61}" destId="{2DE4379F-7B8E-41AD-9599-FB99AF472300}" srcOrd="0" destOrd="0" presId="urn:microsoft.com/office/officeart/2005/8/layout/hierarchy4"/>
    <dgm:cxn modelId="{7DC29B22-19F3-4568-AE1B-76C2E458F0DF}" type="presParOf" srcId="{D3013264-4F85-4CD2-BC61-FE1EBDE14C4D}" destId="{55409230-6589-4391-9B27-4F882B54EC84}" srcOrd="0" destOrd="0" presId="urn:microsoft.com/office/officeart/2005/8/layout/hierarchy4"/>
    <dgm:cxn modelId="{B1D054BA-5E38-4AAE-86A3-6320D5921556}" type="presParOf" srcId="{55409230-6589-4391-9B27-4F882B54EC84}" destId="{B51DB8CB-BAA6-4B93-8FD2-849B2B7EE0A0}" srcOrd="0" destOrd="0" presId="urn:microsoft.com/office/officeart/2005/8/layout/hierarchy4"/>
    <dgm:cxn modelId="{A050B35C-917A-43A7-B5A7-3936583CE29B}" type="presParOf" srcId="{55409230-6589-4391-9B27-4F882B54EC84}" destId="{B99BAE51-42C8-4245-934B-14FA3CB5AF56}" srcOrd="1" destOrd="0" presId="urn:microsoft.com/office/officeart/2005/8/layout/hierarchy4"/>
    <dgm:cxn modelId="{6A830E4F-A9B4-4535-A49E-3076CD580344}" type="presParOf" srcId="{55409230-6589-4391-9B27-4F882B54EC84}" destId="{748D29EB-0EC9-46C3-B9A5-77A348812430}" srcOrd="2" destOrd="0" presId="urn:microsoft.com/office/officeart/2005/8/layout/hierarchy4"/>
    <dgm:cxn modelId="{BB1DA459-7045-4251-B49D-44388BE26970}" type="presParOf" srcId="{748D29EB-0EC9-46C3-B9A5-77A348812430}" destId="{F9352B83-9A72-4E35-AF91-53A542D7DAF0}" srcOrd="0" destOrd="0" presId="urn:microsoft.com/office/officeart/2005/8/layout/hierarchy4"/>
    <dgm:cxn modelId="{7DC4A02E-2F93-4A03-AD17-231761FE43EB}" type="presParOf" srcId="{F9352B83-9A72-4E35-AF91-53A542D7DAF0}" destId="{68AEC7C9-8EEC-44BA-BFAC-1A27D694DF82}" srcOrd="0" destOrd="0" presId="urn:microsoft.com/office/officeart/2005/8/layout/hierarchy4"/>
    <dgm:cxn modelId="{AE446248-C09A-4967-9447-3EE3AB112861}" type="presParOf" srcId="{F9352B83-9A72-4E35-AF91-53A542D7DAF0}" destId="{A9748166-E74F-43EB-91D3-316F32030DF6}" srcOrd="1" destOrd="0" presId="urn:microsoft.com/office/officeart/2005/8/layout/hierarchy4"/>
    <dgm:cxn modelId="{EF5A9ED2-8B69-436D-8F34-660D5B561107}" type="presParOf" srcId="{F9352B83-9A72-4E35-AF91-53A542D7DAF0}" destId="{0DF767E0-6201-4A3C-B0C0-A87818F4F932}" srcOrd="2" destOrd="0" presId="urn:microsoft.com/office/officeart/2005/8/layout/hierarchy4"/>
    <dgm:cxn modelId="{1BB822AE-CC0A-437A-AE32-E90F892D7CFA}" type="presParOf" srcId="{0DF767E0-6201-4A3C-B0C0-A87818F4F932}" destId="{80F0534C-341E-430A-BA68-33893B6D838C}" srcOrd="0" destOrd="0" presId="urn:microsoft.com/office/officeart/2005/8/layout/hierarchy4"/>
    <dgm:cxn modelId="{90B1FD7B-5060-4DB6-8977-4170D8E5ADF6}" type="presParOf" srcId="{80F0534C-341E-430A-BA68-33893B6D838C}" destId="{5A467917-BB3C-45DC-95D8-CFE39B1FCEDA}" srcOrd="0" destOrd="0" presId="urn:microsoft.com/office/officeart/2005/8/layout/hierarchy4"/>
    <dgm:cxn modelId="{D49A4A76-8C18-4896-BF4A-8450DBF6B197}" type="presParOf" srcId="{80F0534C-341E-430A-BA68-33893B6D838C}" destId="{438336AF-F50F-436A-9369-9E7617D606FB}" srcOrd="1" destOrd="0" presId="urn:microsoft.com/office/officeart/2005/8/layout/hierarchy4"/>
    <dgm:cxn modelId="{0E497BA9-3DB7-4A6C-BFAE-178C49320DC7}" type="presParOf" srcId="{0DF767E0-6201-4A3C-B0C0-A87818F4F932}" destId="{90ED03C8-4D88-4BD5-AFFD-093CFAE3E405}" srcOrd="1" destOrd="0" presId="urn:microsoft.com/office/officeart/2005/8/layout/hierarchy4"/>
    <dgm:cxn modelId="{01AE603A-3FD7-4A28-A439-8BC31BCA7D3B}" type="presParOf" srcId="{0DF767E0-6201-4A3C-B0C0-A87818F4F932}" destId="{F0A6C712-2117-4892-8365-69AEDC31EBEE}" srcOrd="2" destOrd="0" presId="urn:microsoft.com/office/officeart/2005/8/layout/hierarchy4"/>
    <dgm:cxn modelId="{30B6C16F-80FE-4736-B259-26B0A75E91D3}" type="presParOf" srcId="{F0A6C712-2117-4892-8365-69AEDC31EBEE}" destId="{519E24FA-A94B-457A-86D5-22ADC094B764}" srcOrd="0" destOrd="0" presId="urn:microsoft.com/office/officeart/2005/8/layout/hierarchy4"/>
    <dgm:cxn modelId="{F4E5C9DD-CC72-4505-A237-220E62C24CD3}" type="presParOf" srcId="{F0A6C712-2117-4892-8365-69AEDC31EBEE}" destId="{103D7633-7C2E-429B-9DEB-1343052D53CF}" srcOrd="1" destOrd="0" presId="urn:microsoft.com/office/officeart/2005/8/layout/hierarchy4"/>
    <dgm:cxn modelId="{9CF07831-41CF-4088-AD1A-48568CF435B1}" type="presParOf" srcId="{748D29EB-0EC9-46C3-B9A5-77A348812430}" destId="{E554267B-74C6-4235-9509-1680C18765AA}" srcOrd="1" destOrd="0" presId="urn:microsoft.com/office/officeart/2005/8/layout/hierarchy4"/>
    <dgm:cxn modelId="{646976FB-1F6D-47F1-8202-00B24B573B19}" type="presParOf" srcId="{748D29EB-0EC9-46C3-B9A5-77A348812430}" destId="{39746F0D-7E57-481E-B768-ABB6A1C8DEB3}" srcOrd="2" destOrd="0" presId="urn:microsoft.com/office/officeart/2005/8/layout/hierarchy4"/>
    <dgm:cxn modelId="{71AC59E5-409F-43C2-85DB-C77C47C787DC}" type="presParOf" srcId="{39746F0D-7E57-481E-B768-ABB6A1C8DEB3}" destId="{15C1100D-EDC9-4308-903B-1E4B75E57372}" srcOrd="0" destOrd="0" presId="urn:microsoft.com/office/officeart/2005/8/layout/hierarchy4"/>
    <dgm:cxn modelId="{88C0719D-31B2-4107-BAA4-B71CDCC07EE9}" type="presParOf" srcId="{39746F0D-7E57-481E-B768-ABB6A1C8DEB3}" destId="{C8001294-4564-4340-95CC-93E68CD18313}" srcOrd="1" destOrd="0" presId="urn:microsoft.com/office/officeart/2005/8/layout/hierarchy4"/>
    <dgm:cxn modelId="{DF4B13C4-44C1-42FB-824A-14345D7ED35F}" type="presParOf" srcId="{39746F0D-7E57-481E-B768-ABB6A1C8DEB3}" destId="{ECA384ED-8D1F-41EB-B420-4CC86B87E61A}" srcOrd="2" destOrd="0" presId="urn:microsoft.com/office/officeart/2005/8/layout/hierarchy4"/>
    <dgm:cxn modelId="{7A16AF75-D653-4BCF-B9F8-F8CC81ED5057}" type="presParOf" srcId="{ECA384ED-8D1F-41EB-B420-4CC86B87E61A}" destId="{A82577B9-459E-4209-B2E9-00746DF37759}" srcOrd="0" destOrd="0" presId="urn:microsoft.com/office/officeart/2005/8/layout/hierarchy4"/>
    <dgm:cxn modelId="{08306473-D35F-4BE4-9AAB-0563065489D5}" type="presParOf" srcId="{A82577B9-459E-4209-B2E9-00746DF37759}" destId="{2DE4379F-7B8E-41AD-9599-FB99AF472300}" srcOrd="0" destOrd="0" presId="urn:microsoft.com/office/officeart/2005/8/layout/hierarchy4"/>
    <dgm:cxn modelId="{103005B8-8616-4496-AD35-A4774A0EE730}" type="presParOf" srcId="{A82577B9-459E-4209-B2E9-00746DF37759}" destId="{A765FF8B-7D2A-4C19-A130-72ED4FE1F4FF}"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D096DD-FD96-46A1-9FEA-440C8827593B}"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l-GR"/>
        </a:p>
      </dgm:t>
    </dgm:pt>
    <dgm:pt modelId="{F9AB1B61-AB9D-4EAA-82EE-2D302DC38619}">
      <dgm:prSet phldrT="[Text]" custT="1"/>
      <dgm:spPr/>
      <dgm:t>
        <a:bodyPr/>
        <a:lstStyle/>
        <a:p>
          <a:r>
            <a:rPr lang="en-GB" sz="2000" u="sng" dirty="0"/>
            <a:t>German-Greek Accords (1953 and 1955)</a:t>
          </a:r>
          <a:endParaRPr lang="el-GR" sz="2000" u="sng" dirty="0"/>
        </a:p>
      </dgm:t>
    </dgm:pt>
    <dgm:pt modelId="{F664EEF2-5410-4394-A2F9-D230AFAE4AA8}" type="parTrans" cxnId="{52DBF911-63B7-41E0-A53C-C9DBDE2FEB7B}">
      <dgm:prSet/>
      <dgm:spPr/>
      <dgm:t>
        <a:bodyPr/>
        <a:lstStyle/>
        <a:p>
          <a:endParaRPr lang="el-GR"/>
        </a:p>
      </dgm:t>
    </dgm:pt>
    <dgm:pt modelId="{194059BE-4BB6-4D5C-B9D3-C6255614EAA9}" type="sibTrans" cxnId="{52DBF911-63B7-41E0-A53C-C9DBDE2FEB7B}">
      <dgm:prSet/>
      <dgm:spPr/>
      <dgm:t>
        <a:bodyPr/>
        <a:lstStyle/>
        <a:p>
          <a:endParaRPr lang="el-GR"/>
        </a:p>
      </dgm:t>
    </dgm:pt>
    <dgm:pt modelId="{46F9DD26-D5C0-4E21-B18D-C2CCADC2B1C2}">
      <dgm:prSet phldrT="[Text]" custT="1"/>
      <dgm:spPr/>
      <dgm:t>
        <a:bodyPr/>
        <a:lstStyle/>
        <a:p>
          <a:endParaRPr lang="el-GR" sz="2000" dirty="0"/>
        </a:p>
      </dgm:t>
    </dgm:pt>
    <dgm:pt modelId="{4D734E6E-20DF-4022-BBB5-3573A32A9AB0}" type="parTrans" cxnId="{E9B87B51-0D22-4C3E-A6E9-32B19FE6403D}">
      <dgm:prSet/>
      <dgm:spPr/>
      <dgm:t>
        <a:bodyPr/>
        <a:lstStyle/>
        <a:p>
          <a:endParaRPr lang="el-GR"/>
        </a:p>
      </dgm:t>
    </dgm:pt>
    <dgm:pt modelId="{95C77B81-64E6-451C-88F1-233D1C3D24DA}" type="sibTrans" cxnId="{E9B87B51-0D22-4C3E-A6E9-32B19FE6403D}">
      <dgm:prSet/>
      <dgm:spPr/>
      <dgm:t>
        <a:bodyPr/>
        <a:lstStyle/>
        <a:p>
          <a:endParaRPr lang="el-GR"/>
        </a:p>
      </dgm:t>
    </dgm:pt>
    <dgm:pt modelId="{F3460AE2-311F-413F-88E2-7409B6671DCF}">
      <dgm:prSet phldrT="[Text]" custT="1"/>
      <dgm:spPr/>
      <dgm:t>
        <a:bodyPr/>
        <a:lstStyle/>
        <a:p>
          <a:r>
            <a:rPr lang="en-GB" sz="1800" dirty="0"/>
            <a:t>DM 200 m. (USD 50 m.)</a:t>
          </a:r>
          <a:endParaRPr lang="el-GR" sz="1800" dirty="0"/>
        </a:p>
      </dgm:t>
    </dgm:pt>
    <dgm:pt modelId="{827B1CF4-223D-42FB-8720-622D66349157}" type="parTrans" cxnId="{EB49AECF-4C19-4348-B9C1-3F78DB567CAD}">
      <dgm:prSet/>
      <dgm:spPr/>
      <dgm:t>
        <a:bodyPr/>
        <a:lstStyle/>
        <a:p>
          <a:endParaRPr lang="el-GR"/>
        </a:p>
      </dgm:t>
    </dgm:pt>
    <dgm:pt modelId="{8399375B-3B99-450E-999E-1979D50719BE}" type="sibTrans" cxnId="{EB49AECF-4C19-4348-B9C1-3F78DB567CAD}">
      <dgm:prSet/>
      <dgm:spPr/>
      <dgm:t>
        <a:bodyPr/>
        <a:lstStyle/>
        <a:p>
          <a:endParaRPr lang="el-GR"/>
        </a:p>
      </dgm:t>
    </dgm:pt>
    <dgm:pt modelId="{950DD354-FCE3-421C-9CEE-3EDBAF7FC8E7}">
      <dgm:prSet phldrT="[Text]" custT="1"/>
      <dgm:spPr/>
      <dgm:t>
        <a:bodyPr/>
        <a:lstStyle/>
        <a:p>
          <a:endParaRPr lang="el-GR" sz="600" dirty="0"/>
        </a:p>
      </dgm:t>
    </dgm:pt>
    <dgm:pt modelId="{5FA3D9D8-155F-4556-B4CC-9295BBF2C2ED}" type="parTrans" cxnId="{1B2AF023-CEF5-44E7-8528-C2022E9B4E6E}">
      <dgm:prSet/>
      <dgm:spPr/>
      <dgm:t>
        <a:bodyPr/>
        <a:lstStyle/>
        <a:p>
          <a:endParaRPr lang="el-GR"/>
        </a:p>
      </dgm:t>
    </dgm:pt>
    <dgm:pt modelId="{61FBA5DD-B27C-4719-8EC1-6741AD11D4A3}" type="sibTrans" cxnId="{1B2AF023-CEF5-44E7-8528-C2022E9B4E6E}">
      <dgm:prSet/>
      <dgm:spPr/>
      <dgm:t>
        <a:bodyPr/>
        <a:lstStyle/>
        <a:p>
          <a:endParaRPr lang="el-GR"/>
        </a:p>
      </dgm:t>
    </dgm:pt>
    <dgm:pt modelId="{0ADAADE3-DE97-4DE0-82A1-B646C96C56E3}">
      <dgm:prSet phldrT="[Text]" custT="1"/>
      <dgm:spPr/>
      <dgm:t>
        <a:bodyPr/>
        <a:lstStyle/>
        <a:p>
          <a:endParaRPr lang="el-GR" sz="2400" dirty="0"/>
        </a:p>
      </dgm:t>
    </dgm:pt>
    <dgm:pt modelId="{52096D2C-F26C-4B44-BCF4-91B9BFC75F43}" type="sibTrans" cxnId="{917E3616-CBA2-4F61-B641-F96F313CA7B6}">
      <dgm:prSet/>
      <dgm:spPr/>
      <dgm:t>
        <a:bodyPr/>
        <a:lstStyle/>
        <a:p>
          <a:endParaRPr lang="el-GR"/>
        </a:p>
      </dgm:t>
    </dgm:pt>
    <dgm:pt modelId="{16AC1FC7-AB7E-401D-9E99-EAD033FD4BE1}" type="parTrans" cxnId="{917E3616-CBA2-4F61-B641-F96F313CA7B6}">
      <dgm:prSet/>
      <dgm:spPr/>
      <dgm:t>
        <a:bodyPr/>
        <a:lstStyle/>
        <a:p>
          <a:endParaRPr lang="el-GR"/>
        </a:p>
      </dgm:t>
    </dgm:pt>
    <dgm:pt modelId="{4326E12F-8E25-46EE-B95E-F275F9108829}" type="pres">
      <dgm:prSet presAssocID="{C1D096DD-FD96-46A1-9FEA-440C8827593B}" presName="Name0" presStyleCnt="0">
        <dgm:presLayoutVars>
          <dgm:dir/>
        </dgm:presLayoutVars>
      </dgm:prSet>
      <dgm:spPr/>
    </dgm:pt>
    <dgm:pt modelId="{6560890A-FA3E-4F96-ADA7-416FC52159CC}" type="pres">
      <dgm:prSet presAssocID="{F9AB1B61-AB9D-4EAA-82EE-2D302DC38619}" presName="withChildren" presStyleCnt="0"/>
      <dgm:spPr/>
    </dgm:pt>
    <dgm:pt modelId="{95D4FBB3-3019-483E-B62F-972E6DB1EB75}" type="pres">
      <dgm:prSet presAssocID="{F9AB1B61-AB9D-4EAA-82EE-2D302DC38619}" presName="bigCircle" presStyleLbl="vennNode1" presStyleIdx="0" presStyleCnt="5" custScaleX="126554" custScaleY="113965" custLinFactNeighborX="-33161" custLinFactNeighborY="39887"/>
      <dgm:spPr/>
    </dgm:pt>
    <dgm:pt modelId="{5441B380-076A-47E2-B47C-F193CCF9DD19}" type="pres">
      <dgm:prSet presAssocID="{F9AB1B61-AB9D-4EAA-82EE-2D302DC38619}" presName="medCircle" presStyleLbl="vennNode1" presStyleIdx="1" presStyleCnt="5" custLinFactX="-43306" custLinFactY="300000" custLinFactNeighborX="-100000" custLinFactNeighborY="332466"/>
      <dgm:spPr/>
    </dgm:pt>
    <dgm:pt modelId="{AD4C9A23-9DB9-43D5-8CA7-C401B5DD8B2A}" type="pres">
      <dgm:prSet presAssocID="{F9AB1B61-AB9D-4EAA-82EE-2D302DC38619}" presName="txLvl1" presStyleLbl="revTx" presStyleIdx="0" presStyleCnt="5" custScaleX="228381" custScaleY="141840"/>
      <dgm:spPr/>
    </dgm:pt>
    <dgm:pt modelId="{DFB431A0-EB39-4AAC-89B1-4478F7B3A2B6}" type="pres">
      <dgm:prSet presAssocID="{F9AB1B61-AB9D-4EAA-82EE-2D302DC38619}" presName="lin" presStyleCnt="0"/>
      <dgm:spPr/>
    </dgm:pt>
    <dgm:pt modelId="{4DD00DCE-186E-48A8-839A-6E33D9FBE443}" type="pres">
      <dgm:prSet presAssocID="{46F9DD26-D5C0-4E21-B18D-C2CCADC2B1C2}" presName="txLvl2" presStyleLbl="revTx" presStyleIdx="1" presStyleCnt="5" custLinFactY="79827" custLinFactNeighborX="-473" custLinFactNeighborY="100000"/>
      <dgm:spPr/>
    </dgm:pt>
    <dgm:pt modelId="{3FA5713D-4A52-4B12-8B9E-0CE10A3C50AC}" type="pres">
      <dgm:prSet presAssocID="{95C77B81-64E6-451C-88F1-233D1C3D24DA}" presName="smCircle" presStyleLbl="vennNode1" presStyleIdx="2" presStyleCnt="5"/>
      <dgm:spPr/>
    </dgm:pt>
    <dgm:pt modelId="{EE70AD19-5360-45FD-BBDE-0948E219279C}" type="pres">
      <dgm:prSet presAssocID="{F3460AE2-311F-413F-88E2-7409B6671DCF}" presName="txLvl2" presStyleLbl="revTx" presStyleIdx="2" presStyleCnt="5" custScaleX="127218" custScaleY="998399" custLinFactY="924958" custLinFactNeighborX="-51950" custLinFactNeighborY="1000000"/>
      <dgm:spPr/>
    </dgm:pt>
    <dgm:pt modelId="{A0BEC9C0-37EB-40CA-B592-1EEE9387FF9C}" type="pres">
      <dgm:prSet presAssocID="{F9AB1B61-AB9D-4EAA-82EE-2D302DC38619}" presName="overlap" presStyleCnt="0"/>
      <dgm:spPr/>
    </dgm:pt>
    <dgm:pt modelId="{02AFB99D-6B76-4829-9A90-1A9C2DC75E81}" type="pres">
      <dgm:prSet presAssocID="{950DD354-FCE3-421C-9CEE-3EDBAF7FC8E7}" presName="withChildren" presStyleCnt="0"/>
      <dgm:spPr/>
    </dgm:pt>
    <dgm:pt modelId="{D6C9B8DF-5BD6-4522-B5B2-987252507104}" type="pres">
      <dgm:prSet presAssocID="{950DD354-FCE3-421C-9CEE-3EDBAF7FC8E7}" presName="bigCircle" presStyleLbl="vennNode1" presStyleIdx="3" presStyleCnt="5" custScaleX="119326" custScaleY="104906" custLinFactNeighborX="712" custLinFactNeighborY="-16168"/>
      <dgm:spPr/>
    </dgm:pt>
    <dgm:pt modelId="{4225A233-7B98-406E-AF82-19F07F2DBC1A}" type="pres">
      <dgm:prSet presAssocID="{950DD354-FCE3-421C-9CEE-3EDBAF7FC8E7}" presName="medCircle" presStyleLbl="vennNode1" presStyleIdx="4" presStyleCnt="5" custLinFactY="100000" custLinFactNeighborX="14196" custLinFactNeighborY="198524"/>
      <dgm:spPr/>
    </dgm:pt>
    <dgm:pt modelId="{69479D0C-D41E-4711-AAAC-7D013E2A1876}" type="pres">
      <dgm:prSet presAssocID="{950DD354-FCE3-421C-9CEE-3EDBAF7FC8E7}" presName="txLvl1" presStyleLbl="revTx" presStyleIdx="3" presStyleCnt="5"/>
      <dgm:spPr/>
    </dgm:pt>
    <dgm:pt modelId="{0B151834-7AC8-41AC-9DFC-20E93E9E0EDC}" type="pres">
      <dgm:prSet presAssocID="{950DD354-FCE3-421C-9CEE-3EDBAF7FC8E7}" presName="lin" presStyleCnt="0"/>
      <dgm:spPr/>
    </dgm:pt>
    <dgm:pt modelId="{958614B7-9769-4E55-8999-491951BABFCD}" type="pres">
      <dgm:prSet presAssocID="{0ADAADE3-DE97-4DE0-82A1-B646C96C56E3}" presName="txLvl2" presStyleLbl="revTx" presStyleIdx="4" presStyleCnt="5" custLinFactY="163040" custLinFactNeighborX="18393" custLinFactNeighborY="200000"/>
      <dgm:spPr/>
    </dgm:pt>
  </dgm:ptLst>
  <dgm:cxnLst>
    <dgm:cxn modelId="{52DBF911-63B7-41E0-A53C-C9DBDE2FEB7B}" srcId="{C1D096DD-FD96-46A1-9FEA-440C8827593B}" destId="{F9AB1B61-AB9D-4EAA-82EE-2D302DC38619}" srcOrd="0" destOrd="0" parTransId="{F664EEF2-5410-4394-A2F9-D230AFAE4AA8}" sibTransId="{194059BE-4BB6-4D5C-B9D3-C6255614EAA9}"/>
    <dgm:cxn modelId="{917E3616-CBA2-4F61-B641-F96F313CA7B6}" srcId="{950DD354-FCE3-421C-9CEE-3EDBAF7FC8E7}" destId="{0ADAADE3-DE97-4DE0-82A1-B646C96C56E3}" srcOrd="0" destOrd="0" parTransId="{16AC1FC7-AB7E-401D-9E99-EAD033FD4BE1}" sibTransId="{52096D2C-F26C-4B44-BCF4-91B9BFC75F43}"/>
    <dgm:cxn modelId="{1B2AF023-CEF5-44E7-8528-C2022E9B4E6E}" srcId="{C1D096DD-FD96-46A1-9FEA-440C8827593B}" destId="{950DD354-FCE3-421C-9CEE-3EDBAF7FC8E7}" srcOrd="1" destOrd="0" parTransId="{5FA3D9D8-155F-4556-B4CC-9295BBF2C2ED}" sibTransId="{61FBA5DD-B27C-4719-8EC1-6741AD11D4A3}"/>
    <dgm:cxn modelId="{EADBFC25-9AA7-471B-A412-07FA4CB86DDA}" type="presOf" srcId="{F3460AE2-311F-413F-88E2-7409B6671DCF}" destId="{EE70AD19-5360-45FD-BBDE-0948E219279C}" srcOrd="0" destOrd="0" presId="urn:microsoft.com/office/officeart/2008/layout/VerticalCircleList"/>
    <dgm:cxn modelId="{A0FACF35-662C-4488-92A4-76B0B83A0445}" type="presOf" srcId="{0ADAADE3-DE97-4DE0-82A1-B646C96C56E3}" destId="{958614B7-9769-4E55-8999-491951BABFCD}" srcOrd="0" destOrd="0" presId="urn:microsoft.com/office/officeart/2008/layout/VerticalCircleList"/>
    <dgm:cxn modelId="{CDA44A48-BEC0-4952-A9AC-52D615E1FE7B}" type="presOf" srcId="{950DD354-FCE3-421C-9CEE-3EDBAF7FC8E7}" destId="{69479D0C-D41E-4711-AAAC-7D013E2A1876}" srcOrd="0" destOrd="0" presId="urn:microsoft.com/office/officeart/2008/layout/VerticalCircleList"/>
    <dgm:cxn modelId="{59639269-A21D-4721-8397-0512CBD161CA}" type="presOf" srcId="{F9AB1B61-AB9D-4EAA-82EE-2D302DC38619}" destId="{AD4C9A23-9DB9-43D5-8CA7-C401B5DD8B2A}" srcOrd="0" destOrd="0" presId="urn:microsoft.com/office/officeart/2008/layout/VerticalCircleList"/>
    <dgm:cxn modelId="{E9B87B51-0D22-4C3E-A6E9-32B19FE6403D}" srcId="{F9AB1B61-AB9D-4EAA-82EE-2D302DC38619}" destId="{46F9DD26-D5C0-4E21-B18D-C2CCADC2B1C2}" srcOrd="0" destOrd="0" parTransId="{4D734E6E-20DF-4022-BBB5-3573A32A9AB0}" sibTransId="{95C77B81-64E6-451C-88F1-233D1C3D24DA}"/>
    <dgm:cxn modelId="{EB49AECF-4C19-4348-B9C1-3F78DB567CAD}" srcId="{F9AB1B61-AB9D-4EAA-82EE-2D302DC38619}" destId="{F3460AE2-311F-413F-88E2-7409B6671DCF}" srcOrd="1" destOrd="0" parTransId="{827B1CF4-223D-42FB-8720-622D66349157}" sibTransId="{8399375B-3B99-450E-999E-1979D50719BE}"/>
    <dgm:cxn modelId="{5FB962E0-22CC-4632-8385-DBD2E14AB5AE}" type="presOf" srcId="{46F9DD26-D5C0-4E21-B18D-C2CCADC2B1C2}" destId="{4DD00DCE-186E-48A8-839A-6E33D9FBE443}" srcOrd="0" destOrd="0" presId="urn:microsoft.com/office/officeart/2008/layout/VerticalCircleList"/>
    <dgm:cxn modelId="{0737A6F4-4321-417B-9A54-AA6B396FAFF2}" type="presOf" srcId="{C1D096DD-FD96-46A1-9FEA-440C8827593B}" destId="{4326E12F-8E25-46EE-B95E-F275F9108829}" srcOrd="0" destOrd="0" presId="urn:microsoft.com/office/officeart/2008/layout/VerticalCircleList"/>
    <dgm:cxn modelId="{E9734C63-66F4-441C-AFE6-2F7A646FA6E5}" type="presParOf" srcId="{4326E12F-8E25-46EE-B95E-F275F9108829}" destId="{6560890A-FA3E-4F96-ADA7-416FC52159CC}" srcOrd="0" destOrd="0" presId="urn:microsoft.com/office/officeart/2008/layout/VerticalCircleList"/>
    <dgm:cxn modelId="{988B3BFE-F9FB-495A-9F46-B483928B09A5}" type="presParOf" srcId="{6560890A-FA3E-4F96-ADA7-416FC52159CC}" destId="{95D4FBB3-3019-483E-B62F-972E6DB1EB75}" srcOrd="0" destOrd="0" presId="urn:microsoft.com/office/officeart/2008/layout/VerticalCircleList"/>
    <dgm:cxn modelId="{6B4257C9-4433-4790-B826-F3703ECD05DB}" type="presParOf" srcId="{6560890A-FA3E-4F96-ADA7-416FC52159CC}" destId="{5441B380-076A-47E2-B47C-F193CCF9DD19}" srcOrd="1" destOrd="0" presId="urn:microsoft.com/office/officeart/2008/layout/VerticalCircleList"/>
    <dgm:cxn modelId="{A995FB74-D44A-4E61-9584-3B68B358EBE8}" type="presParOf" srcId="{6560890A-FA3E-4F96-ADA7-416FC52159CC}" destId="{AD4C9A23-9DB9-43D5-8CA7-C401B5DD8B2A}" srcOrd="2" destOrd="0" presId="urn:microsoft.com/office/officeart/2008/layout/VerticalCircleList"/>
    <dgm:cxn modelId="{8C60A0A3-2973-443C-A94D-0EB2907EBF24}" type="presParOf" srcId="{6560890A-FA3E-4F96-ADA7-416FC52159CC}" destId="{DFB431A0-EB39-4AAC-89B1-4478F7B3A2B6}" srcOrd="3" destOrd="0" presId="urn:microsoft.com/office/officeart/2008/layout/VerticalCircleList"/>
    <dgm:cxn modelId="{14A92EB2-AB2B-4084-909D-1EBB19FA04B5}" type="presParOf" srcId="{DFB431A0-EB39-4AAC-89B1-4478F7B3A2B6}" destId="{4DD00DCE-186E-48A8-839A-6E33D9FBE443}" srcOrd="0" destOrd="0" presId="urn:microsoft.com/office/officeart/2008/layout/VerticalCircleList"/>
    <dgm:cxn modelId="{3E2DA814-C9B3-41C0-A6F5-C47A86B5F1DD}" type="presParOf" srcId="{DFB431A0-EB39-4AAC-89B1-4478F7B3A2B6}" destId="{3FA5713D-4A52-4B12-8B9E-0CE10A3C50AC}" srcOrd="1" destOrd="0" presId="urn:microsoft.com/office/officeart/2008/layout/VerticalCircleList"/>
    <dgm:cxn modelId="{CE085EF2-9C0F-4037-80D0-26903ECC504A}" type="presParOf" srcId="{DFB431A0-EB39-4AAC-89B1-4478F7B3A2B6}" destId="{EE70AD19-5360-45FD-BBDE-0948E219279C}" srcOrd="2" destOrd="0" presId="urn:microsoft.com/office/officeart/2008/layout/VerticalCircleList"/>
    <dgm:cxn modelId="{2B09BD0C-EC5F-4FF0-A14F-EF35C5BE6F08}" type="presParOf" srcId="{4326E12F-8E25-46EE-B95E-F275F9108829}" destId="{A0BEC9C0-37EB-40CA-B592-1EEE9387FF9C}" srcOrd="1" destOrd="0" presId="urn:microsoft.com/office/officeart/2008/layout/VerticalCircleList"/>
    <dgm:cxn modelId="{D761AA64-28AD-446D-9C1F-63537E788A61}" type="presParOf" srcId="{4326E12F-8E25-46EE-B95E-F275F9108829}" destId="{02AFB99D-6B76-4829-9A90-1A9C2DC75E81}" srcOrd="2" destOrd="0" presId="urn:microsoft.com/office/officeart/2008/layout/VerticalCircleList"/>
    <dgm:cxn modelId="{0D5C12CD-7F6B-4A6C-98E7-01D1ED9B8503}" type="presParOf" srcId="{02AFB99D-6B76-4829-9A90-1A9C2DC75E81}" destId="{D6C9B8DF-5BD6-4522-B5B2-987252507104}" srcOrd="0" destOrd="0" presId="urn:microsoft.com/office/officeart/2008/layout/VerticalCircleList"/>
    <dgm:cxn modelId="{10C12550-9AF0-44DD-9936-114AF8EC350D}" type="presParOf" srcId="{02AFB99D-6B76-4829-9A90-1A9C2DC75E81}" destId="{4225A233-7B98-406E-AF82-19F07F2DBC1A}" srcOrd="1" destOrd="0" presId="urn:microsoft.com/office/officeart/2008/layout/VerticalCircleList"/>
    <dgm:cxn modelId="{EA5708D1-0F17-4470-9BE0-977B4E3A2B4A}" type="presParOf" srcId="{02AFB99D-6B76-4829-9A90-1A9C2DC75E81}" destId="{69479D0C-D41E-4711-AAAC-7D013E2A1876}" srcOrd="2" destOrd="0" presId="urn:microsoft.com/office/officeart/2008/layout/VerticalCircleList"/>
    <dgm:cxn modelId="{3AB4E92F-92F8-45C4-9F13-16428CC3A8BD}" type="presParOf" srcId="{02AFB99D-6B76-4829-9A90-1A9C2DC75E81}" destId="{0B151834-7AC8-41AC-9DFC-20E93E9E0EDC}" srcOrd="3" destOrd="0" presId="urn:microsoft.com/office/officeart/2008/layout/VerticalCircleList"/>
    <dgm:cxn modelId="{A3DFFCB5-06C4-43D2-9ACB-A1E0F67C34EE}" type="presParOf" srcId="{0B151834-7AC8-41AC-9DFC-20E93E9E0EDC}" destId="{958614B7-9769-4E55-8999-491951BABFCD}" srcOrd="0" destOrd="0" presId="urn:microsoft.com/office/officeart/2008/layout/Vertical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DB8CB-BAA6-4B93-8FD2-849B2B7EE0A0}">
      <dsp:nvSpPr>
        <dsp:cNvPr id="0" name=""/>
        <dsp:cNvSpPr/>
      </dsp:nvSpPr>
      <dsp:spPr>
        <a:xfrm>
          <a:off x="609" y="1447"/>
          <a:ext cx="5314024" cy="146768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GB" sz="2400" kern="1200" dirty="0"/>
            <a:t>Marshall Plan</a:t>
          </a:r>
          <a:endParaRPr lang="el-GR" sz="2400" kern="1200" dirty="0"/>
        </a:p>
      </dsp:txBody>
      <dsp:txXfrm>
        <a:off x="43596" y="44434"/>
        <a:ext cx="5228050" cy="1381708"/>
      </dsp:txXfrm>
    </dsp:sp>
    <dsp:sp modelId="{68AEC7C9-8EEC-44BA-BFAC-1A27D694DF82}">
      <dsp:nvSpPr>
        <dsp:cNvPr id="0" name=""/>
        <dsp:cNvSpPr/>
      </dsp:nvSpPr>
      <dsp:spPr>
        <a:xfrm>
          <a:off x="609" y="1564180"/>
          <a:ext cx="3471285" cy="146768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endParaRPr lang="en-GB" sz="1800" kern="1200" dirty="0"/>
        </a:p>
        <a:p>
          <a:pPr marL="0" lvl="0" indent="0" algn="ctr" defTabSz="800100">
            <a:lnSpc>
              <a:spcPct val="90000"/>
            </a:lnSpc>
            <a:spcBef>
              <a:spcPct val="0"/>
            </a:spcBef>
            <a:spcAft>
              <a:spcPct val="35000"/>
            </a:spcAft>
            <a:buNone/>
          </a:pPr>
          <a:r>
            <a:rPr lang="en-GB" sz="1800" kern="1200" dirty="0"/>
            <a:t>-Restoration of (West) Germany as the main capital-goods producer/exporter in Europe</a:t>
          </a:r>
        </a:p>
        <a:p>
          <a:pPr marL="0" lvl="0" indent="0" algn="ctr" defTabSz="800100">
            <a:lnSpc>
              <a:spcPct val="90000"/>
            </a:lnSpc>
            <a:spcBef>
              <a:spcPct val="0"/>
            </a:spcBef>
            <a:spcAft>
              <a:spcPct val="35000"/>
            </a:spcAft>
            <a:buNone/>
          </a:pPr>
          <a:r>
            <a:rPr lang="en-GB" sz="1800" kern="1200" dirty="0"/>
            <a:t>-Rejection of Greek industrialization ambitions</a:t>
          </a:r>
        </a:p>
        <a:p>
          <a:pPr marL="0" lvl="0" indent="0" algn="ctr" defTabSz="800100">
            <a:lnSpc>
              <a:spcPct val="90000"/>
            </a:lnSpc>
            <a:spcBef>
              <a:spcPct val="0"/>
            </a:spcBef>
            <a:spcAft>
              <a:spcPct val="35000"/>
            </a:spcAft>
            <a:buNone/>
          </a:pPr>
          <a:endParaRPr lang="el-GR" sz="1500" kern="1200" dirty="0"/>
        </a:p>
      </dsp:txBody>
      <dsp:txXfrm>
        <a:off x="43596" y="1607167"/>
        <a:ext cx="3385311" cy="1381708"/>
      </dsp:txXfrm>
    </dsp:sp>
    <dsp:sp modelId="{5A467917-BB3C-45DC-95D8-CFE39B1FCEDA}">
      <dsp:nvSpPr>
        <dsp:cNvPr id="0" name=""/>
        <dsp:cNvSpPr/>
      </dsp:nvSpPr>
      <dsp:spPr>
        <a:xfrm>
          <a:off x="609" y="3126914"/>
          <a:ext cx="1699943" cy="146768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Korean War (1950-53):</a:t>
          </a:r>
        </a:p>
        <a:p>
          <a:pPr marL="0" lvl="0" indent="0" algn="ctr" defTabSz="800100">
            <a:lnSpc>
              <a:spcPct val="90000"/>
            </a:lnSpc>
            <a:spcBef>
              <a:spcPct val="0"/>
            </a:spcBef>
            <a:spcAft>
              <a:spcPct val="35000"/>
            </a:spcAft>
            <a:buNone/>
          </a:pPr>
          <a:r>
            <a:rPr lang="en-GB" sz="1800" kern="1200" dirty="0"/>
            <a:t>Boosted demand for capital goods</a:t>
          </a:r>
          <a:endParaRPr lang="el-GR" sz="1800" kern="1200" dirty="0"/>
        </a:p>
      </dsp:txBody>
      <dsp:txXfrm>
        <a:off x="43596" y="3169901"/>
        <a:ext cx="1613969" cy="1381708"/>
      </dsp:txXfrm>
    </dsp:sp>
    <dsp:sp modelId="{519E24FA-A94B-457A-86D5-22ADC094B764}">
      <dsp:nvSpPr>
        <dsp:cNvPr id="0" name=""/>
        <dsp:cNvSpPr/>
      </dsp:nvSpPr>
      <dsp:spPr>
        <a:xfrm>
          <a:off x="1771951" y="3126914"/>
          <a:ext cx="1699943" cy="146768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US focus shifted away from Europe</a:t>
          </a:r>
          <a:endParaRPr lang="el-GR" sz="1800" kern="1200" dirty="0"/>
        </a:p>
      </dsp:txBody>
      <dsp:txXfrm>
        <a:off x="1814938" y="3169901"/>
        <a:ext cx="1613969" cy="1381708"/>
      </dsp:txXfrm>
    </dsp:sp>
    <dsp:sp modelId="{15C1100D-EDC9-4308-903B-1E4B75E57372}">
      <dsp:nvSpPr>
        <dsp:cNvPr id="0" name=""/>
        <dsp:cNvSpPr/>
      </dsp:nvSpPr>
      <dsp:spPr>
        <a:xfrm>
          <a:off x="3614690" y="1564180"/>
          <a:ext cx="1699943" cy="146768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Military priorities </a:t>
          </a:r>
        </a:p>
        <a:p>
          <a:pPr marL="0" lvl="0" indent="0" algn="ctr" defTabSz="800100">
            <a:lnSpc>
              <a:spcPct val="90000"/>
            </a:lnSpc>
            <a:spcBef>
              <a:spcPct val="0"/>
            </a:spcBef>
            <a:spcAft>
              <a:spcPct val="35000"/>
            </a:spcAft>
            <a:buNone/>
          </a:pPr>
          <a:r>
            <a:rPr lang="en-GB" sz="1800" kern="1200" dirty="0"/>
            <a:t>Greek Civil War 1946-49</a:t>
          </a:r>
        </a:p>
      </dsp:txBody>
      <dsp:txXfrm>
        <a:off x="3657677" y="1607167"/>
        <a:ext cx="1613969" cy="1381708"/>
      </dsp:txXfrm>
    </dsp:sp>
    <dsp:sp modelId="{2DE4379F-7B8E-41AD-9599-FB99AF472300}">
      <dsp:nvSpPr>
        <dsp:cNvPr id="0" name=""/>
        <dsp:cNvSpPr/>
      </dsp:nvSpPr>
      <dsp:spPr>
        <a:xfrm>
          <a:off x="3614690" y="3126914"/>
          <a:ext cx="1699943" cy="1467682"/>
        </a:xfrm>
        <a:prstGeom prst="roundRect">
          <a:avLst>
            <a:gd name="adj" fmla="val 10000"/>
          </a:avLst>
        </a:prstGeom>
        <a:solidFill>
          <a:schemeClr val="accent1">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GB" sz="1800" kern="1200" dirty="0"/>
            <a:t>Burden sharing</a:t>
          </a:r>
          <a:endParaRPr lang="el-GR" sz="1800" kern="1200" dirty="0"/>
        </a:p>
      </dsp:txBody>
      <dsp:txXfrm>
        <a:off x="3657677" y="3169901"/>
        <a:ext cx="1613969" cy="13817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D4FBB3-3019-483E-B62F-972E6DB1EB75}">
      <dsp:nvSpPr>
        <dsp:cNvPr id="0" name=""/>
        <dsp:cNvSpPr/>
      </dsp:nvSpPr>
      <dsp:spPr>
        <a:xfrm>
          <a:off x="627994" y="989461"/>
          <a:ext cx="2950677" cy="2816868"/>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5441B380-076A-47E2-B47C-F193CCF9DD19}">
      <dsp:nvSpPr>
        <dsp:cNvPr id="0" name=""/>
        <dsp:cNvSpPr/>
      </dsp:nvSpPr>
      <dsp:spPr>
        <a:xfrm>
          <a:off x="1215398" y="3093847"/>
          <a:ext cx="419680" cy="444905"/>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AD4C9A23-9DB9-43D5-8CA7-C401B5DD8B2A}">
      <dsp:nvSpPr>
        <dsp:cNvPr id="0" name=""/>
        <dsp:cNvSpPr/>
      </dsp:nvSpPr>
      <dsp:spPr>
        <a:xfrm>
          <a:off x="464180" y="186898"/>
          <a:ext cx="5434924" cy="6310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r>
            <a:rPr lang="en-GB" sz="2000" u="sng" kern="1200" dirty="0"/>
            <a:t>German-Greek Accords (1953 and 1955)</a:t>
          </a:r>
          <a:endParaRPr lang="el-GR" sz="2000" u="sng" kern="1200" dirty="0"/>
        </a:p>
      </dsp:txBody>
      <dsp:txXfrm>
        <a:off x="464180" y="186898"/>
        <a:ext cx="5434924" cy="631053"/>
      </dsp:txXfrm>
    </dsp:sp>
    <dsp:sp modelId="{4DD00DCE-186E-48A8-839A-6E33D9FBE443}">
      <dsp:nvSpPr>
        <dsp:cNvPr id="0" name=""/>
        <dsp:cNvSpPr/>
      </dsp:nvSpPr>
      <dsp:spPr>
        <a:xfrm>
          <a:off x="1937282" y="759558"/>
          <a:ext cx="2883884" cy="299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5400" rIns="0" bIns="25400" numCol="1" spcCol="1270" anchor="ctr" anchorCtr="0">
          <a:noAutofit/>
        </a:bodyPr>
        <a:lstStyle/>
        <a:p>
          <a:pPr marL="0" lvl="0" indent="0" algn="l" defTabSz="889000">
            <a:lnSpc>
              <a:spcPct val="90000"/>
            </a:lnSpc>
            <a:spcBef>
              <a:spcPct val="0"/>
            </a:spcBef>
            <a:spcAft>
              <a:spcPct val="35000"/>
            </a:spcAft>
            <a:buNone/>
          </a:pPr>
          <a:endParaRPr lang="el-GR" sz="2000" kern="1200" dirty="0"/>
        </a:p>
      </dsp:txBody>
      <dsp:txXfrm>
        <a:off x="1937282" y="759558"/>
        <a:ext cx="2883884" cy="29968"/>
      </dsp:txXfrm>
    </dsp:sp>
    <dsp:sp modelId="{3FA5713D-4A52-4B12-8B9E-0CE10A3C50AC}">
      <dsp:nvSpPr>
        <dsp:cNvPr id="0" name=""/>
        <dsp:cNvSpPr/>
      </dsp:nvSpPr>
      <dsp:spPr>
        <a:xfrm>
          <a:off x="1950923" y="754846"/>
          <a:ext cx="10768" cy="10757"/>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E70AD19-5360-45FD-BBDE-0948E219279C}">
      <dsp:nvSpPr>
        <dsp:cNvPr id="0" name=""/>
        <dsp:cNvSpPr/>
      </dsp:nvSpPr>
      <dsp:spPr>
        <a:xfrm>
          <a:off x="741074" y="1332286"/>
          <a:ext cx="2962744" cy="4955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2860" rIns="0" bIns="22860" numCol="1" spcCol="1270" anchor="ctr" anchorCtr="0">
          <a:noAutofit/>
        </a:bodyPr>
        <a:lstStyle/>
        <a:p>
          <a:pPr marL="0" lvl="0" indent="0" algn="l" defTabSz="800100">
            <a:lnSpc>
              <a:spcPct val="90000"/>
            </a:lnSpc>
            <a:spcBef>
              <a:spcPct val="0"/>
            </a:spcBef>
            <a:spcAft>
              <a:spcPct val="35000"/>
            </a:spcAft>
            <a:buNone/>
          </a:pPr>
          <a:r>
            <a:rPr lang="en-GB" sz="1800" kern="1200" dirty="0"/>
            <a:t>DM 200 m. (USD 50 m.)</a:t>
          </a:r>
          <a:endParaRPr lang="el-GR" sz="1800" kern="1200" dirty="0"/>
        </a:p>
      </dsp:txBody>
      <dsp:txXfrm>
        <a:off x="741074" y="1332286"/>
        <a:ext cx="2962744" cy="495555"/>
      </dsp:txXfrm>
    </dsp:sp>
    <dsp:sp modelId="{D6C9B8DF-5BD6-4522-B5B2-987252507104}">
      <dsp:nvSpPr>
        <dsp:cNvPr id="0" name=""/>
        <dsp:cNvSpPr/>
      </dsp:nvSpPr>
      <dsp:spPr>
        <a:xfrm>
          <a:off x="1720252" y="2178817"/>
          <a:ext cx="2949376" cy="2592957"/>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4225A233-7B98-406E-AF82-19F07F2DBC1A}">
      <dsp:nvSpPr>
        <dsp:cNvPr id="0" name=""/>
        <dsp:cNvSpPr/>
      </dsp:nvSpPr>
      <dsp:spPr>
        <a:xfrm>
          <a:off x="2121575" y="4071031"/>
          <a:ext cx="444905" cy="444905"/>
        </a:xfrm>
        <a:prstGeom prst="ellipse">
          <a:avLst/>
        </a:prstGeom>
        <a:solidFill>
          <a:schemeClr val="accent1">
            <a:alpha val="5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69479D0C-D41E-4711-AAAC-7D013E2A1876}">
      <dsp:nvSpPr>
        <dsp:cNvPr id="0" name=""/>
        <dsp:cNvSpPr/>
      </dsp:nvSpPr>
      <dsp:spPr>
        <a:xfrm>
          <a:off x="2280869" y="2742882"/>
          <a:ext cx="2379762" cy="444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7620" rIns="0" bIns="7620" numCol="1" spcCol="1270" anchor="ctr" anchorCtr="0">
          <a:noAutofit/>
        </a:bodyPr>
        <a:lstStyle/>
        <a:p>
          <a:pPr marL="0" lvl="0" indent="0" algn="l" defTabSz="266700">
            <a:lnSpc>
              <a:spcPct val="90000"/>
            </a:lnSpc>
            <a:spcBef>
              <a:spcPct val="0"/>
            </a:spcBef>
            <a:spcAft>
              <a:spcPct val="35000"/>
            </a:spcAft>
            <a:buNone/>
          </a:pPr>
          <a:endParaRPr lang="el-GR" sz="600" kern="1200" dirty="0"/>
        </a:p>
      </dsp:txBody>
      <dsp:txXfrm>
        <a:off x="2280869" y="2742882"/>
        <a:ext cx="2379762" cy="444905"/>
      </dsp:txXfrm>
    </dsp:sp>
    <dsp:sp modelId="{958614B7-9769-4E55-8999-491951BABFCD}">
      <dsp:nvSpPr>
        <dsp:cNvPr id="0" name=""/>
        <dsp:cNvSpPr/>
      </dsp:nvSpPr>
      <dsp:spPr>
        <a:xfrm>
          <a:off x="2718578" y="3296691"/>
          <a:ext cx="2379762" cy="299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marL="0" lvl="0" indent="0" algn="l" defTabSz="1066800">
            <a:lnSpc>
              <a:spcPct val="90000"/>
            </a:lnSpc>
            <a:spcBef>
              <a:spcPct val="0"/>
            </a:spcBef>
            <a:spcAft>
              <a:spcPct val="35000"/>
            </a:spcAft>
            <a:buNone/>
          </a:pPr>
          <a:endParaRPr lang="el-GR" sz="2400" kern="1200" dirty="0"/>
        </a:p>
      </dsp:txBody>
      <dsp:txXfrm>
        <a:off x="2718578" y="3296691"/>
        <a:ext cx="2379762" cy="2999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0.31901</cdr:x>
      <cdr:y>0.0275</cdr:y>
    </cdr:from>
    <cdr:to>
      <cdr:x>0.73482</cdr:x>
      <cdr:y>0.11451</cdr:y>
    </cdr:to>
    <cdr:sp macro="" textlink="">
      <cdr:nvSpPr>
        <cdr:cNvPr id="2" name="TextBox 1">
          <a:extLst xmlns:a="http://schemas.openxmlformats.org/drawingml/2006/main">
            <a:ext uri="{FF2B5EF4-FFF2-40B4-BE49-F238E27FC236}">
              <a16:creationId xmlns:a16="http://schemas.microsoft.com/office/drawing/2014/main" id="{36A4E6D9-847F-4A25-B5C2-85025DC7E569}"/>
            </a:ext>
          </a:extLst>
        </cdr:cNvPr>
        <cdr:cNvSpPr txBox="1"/>
      </cdr:nvSpPr>
      <cdr:spPr>
        <a:xfrm xmlns:a="http://schemas.openxmlformats.org/drawingml/2006/main">
          <a:off x="2611902" y="151172"/>
          <a:ext cx="3404382" cy="4783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l-GR" sz="1100" dirty="0"/>
        </a:p>
      </cdr:txBody>
    </cdr:sp>
  </cdr:relSizeAnchor>
  <cdr:relSizeAnchor xmlns:cdr="http://schemas.openxmlformats.org/drawingml/2006/chartDrawing">
    <cdr:from>
      <cdr:x>0.05326</cdr:x>
      <cdr:y>0.03262</cdr:y>
    </cdr:from>
    <cdr:to>
      <cdr:x>0.98234</cdr:x>
      <cdr:y>0.1094</cdr:y>
    </cdr:to>
    <cdr:sp macro="" textlink="">
      <cdr:nvSpPr>
        <cdr:cNvPr id="3" name="TextBox 2">
          <a:extLst xmlns:a="http://schemas.openxmlformats.org/drawingml/2006/main">
            <a:ext uri="{FF2B5EF4-FFF2-40B4-BE49-F238E27FC236}">
              <a16:creationId xmlns:a16="http://schemas.microsoft.com/office/drawing/2014/main" id="{1F8D17F8-6F8A-4BD5-A676-6B78CC88B0E4}"/>
            </a:ext>
          </a:extLst>
        </cdr:cNvPr>
        <cdr:cNvSpPr txBox="1"/>
      </cdr:nvSpPr>
      <cdr:spPr>
        <a:xfrm xmlns:a="http://schemas.openxmlformats.org/drawingml/2006/main">
          <a:off x="436099" y="179309"/>
          <a:ext cx="7606748" cy="42205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GB" sz="2000" dirty="0"/>
            <a:t>Foreign loans to Greek industry (manufacturing and mining)</a:t>
          </a:r>
          <a:endParaRPr lang="el-GR" sz="2000" dirty="0"/>
        </a:p>
      </cdr:txBody>
    </cdr:sp>
  </cdr:relSizeAnchor>
  <cdr:relSizeAnchor xmlns:cdr="http://schemas.openxmlformats.org/drawingml/2006/chartDrawing">
    <cdr:from>
      <cdr:x>0.01525</cdr:x>
      <cdr:y>0.92432</cdr:y>
    </cdr:from>
    <cdr:to>
      <cdr:x>0.25016</cdr:x>
      <cdr:y>1</cdr:y>
    </cdr:to>
    <cdr:sp macro="" textlink="">
      <cdr:nvSpPr>
        <cdr:cNvPr id="4" name="TextBox 3">
          <a:extLst xmlns:a="http://schemas.openxmlformats.org/drawingml/2006/main">
            <a:ext uri="{FF2B5EF4-FFF2-40B4-BE49-F238E27FC236}">
              <a16:creationId xmlns:a16="http://schemas.microsoft.com/office/drawing/2014/main" id="{B1F9BB40-3400-460F-B1C2-BD34DE5E6C86}"/>
            </a:ext>
          </a:extLst>
        </cdr:cNvPr>
        <cdr:cNvSpPr txBox="1"/>
      </cdr:nvSpPr>
      <cdr:spPr>
        <a:xfrm xmlns:a="http://schemas.openxmlformats.org/drawingml/2006/main">
          <a:off x="119678" y="4346713"/>
          <a:ext cx="1842868" cy="35587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100" dirty="0"/>
            <a:t>Sources: ECA and </a:t>
          </a:r>
          <a:r>
            <a:rPr lang="en-GB" sz="1100" dirty="0" err="1"/>
            <a:t>BWMi</a:t>
          </a:r>
          <a:endParaRPr lang="el-GR"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0.41886</cdr:x>
      <cdr:y>0.41147</cdr:y>
    </cdr:from>
    <cdr:to>
      <cdr:x>0.58114</cdr:x>
      <cdr:y>0.58853</cdr:y>
    </cdr:to>
    <cdr:sp macro="" textlink="">
      <cdr:nvSpPr>
        <cdr:cNvPr id="2" name="TextBox 1">
          <a:extLst xmlns:a="http://schemas.openxmlformats.org/drawingml/2006/main">
            <a:ext uri="{FF2B5EF4-FFF2-40B4-BE49-F238E27FC236}">
              <a16:creationId xmlns:a16="http://schemas.microsoft.com/office/drawing/2014/main" id="{438EA9B5-ACC5-40ED-89AF-F1DC91ED3588}"/>
            </a:ext>
          </a:extLst>
        </cdr:cNvPr>
        <cdr:cNvSpPr txBox="1"/>
      </cdr:nvSpPr>
      <cdr:spPr>
        <a:xfrm xmlns:a="http://schemas.openxmlformats.org/drawingml/2006/main">
          <a:off x="2360246" y="2124845"/>
          <a:ext cx="914400" cy="9144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l-GR" sz="1100" dirty="0"/>
        </a:p>
      </cdr:txBody>
    </cdr:sp>
  </cdr:relSizeAnchor>
  <cdr:relSizeAnchor xmlns:cdr="http://schemas.openxmlformats.org/drawingml/2006/chartDrawing">
    <cdr:from>
      <cdr:x>0.17115</cdr:x>
      <cdr:y>0.50388</cdr:y>
    </cdr:from>
    <cdr:to>
      <cdr:x>0.3509</cdr:x>
      <cdr:y>0.6537</cdr:y>
    </cdr:to>
    <cdr:sp macro="" textlink="">
      <cdr:nvSpPr>
        <cdr:cNvPr id="3" name="TextBox 2">
          <a:extLst xmlns:a="http://schemas.openxmlformats.org/drawingml/2006/main">
            <a:ext uri="{FF2B5EF4-FFF2-40B4-BE49-F238E27FC236}">
              <a16:creationId xmlns:a16="http://schemas.microsoft.com/office/drawing/2014/main" id="{C3B306AF-B0D6-4857-A111-BDEE6BFC7344}"/>
            </a:ext>
          </a:extLst>
        </cdr:cNvPr>
        <cdr:cNvSpPr txBox="1"/>
      </cdr:nvSpPr>
      <cdr:spPr>
        <a:xfrm xmlns:a="http://schemas.openxmlformats.org/drawingml/2006/main">
          <a:off x="964419" y="2602058"/>
          <a:ext cx="1012874" cy="77372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l-GR" sz="1100" dirty="0"/>
        </a:p>
      </cdr:txBody>
    </cdr:sp>
  </cdr:relSizeAnchor>
  <cdr:relSizeAnchor xmlns:cdr="http://schemas.openxmlformats.org/drawingml/2006/chartDrawing">
    <cdr:from>
      <cdr:x>0.13994</cdr:x>
      <cdr:y>0.42359</cdr:y>
    </cdr:from>
    <cdr:to>
      <cdr:x>0.38211</cdr:x>
      <cdr:y>0.50859</cdr:y>
    </cdr:to>
    <cdr:sp macro="" textlink="">
      <cdr:nvSpPr>
        <cdr:cNvPr id="4" name="TextBox 3">
          <a:extLst xmlns:a="http://schemas.openxmlformats.org/drawingml/2006/main">
            <a:ext uri="{FF2B5EF4-FFF2-40B4-BE49-F238E27FC236}">
              <a16:creationId xmlns:a16="http://schemas.microsoft.com/office/drawing/2014/main" id="{261DA3C1-89C5-4EB4-AEBC-A880B353B21A}"/>
            </a:ext>
          </a:extLst>
        </cdr:cNvPr>
        <cdr:cNvSpPr txBox="1"/>
      </cdr:nvSpPr>
      <cdr:spPr>
        <a:xfrm xmlns:a="http://schemas.openxmlformats.org/drawingml/2006/main">
          <a:off x="788573" y="2187471"/>
          <a:ext cx="1364566" cy="43893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2000" b="1" dirty="0">
              <a:effectLst>
                <a:outerShdw blurRad="38100" dist="38100" dir="2700000" algn="tl">
                  <a:srgbClr val="000000">
                    <a:alpha val="43137"/>
                  </a:srgbClr>
                </a:outerShdw>
              </a:effectLst>
            </a:rPr>
            <a:t>FRANCE</a:t>
          </a:r>
          <a:endParaRPr lang="el-GR" sz="20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0.08877</cdr:x>
      <cdr:y>0.11645</cdr:y>
    </cdr:from>
    <cdr:to>
      <cdr:x>0.22358</cdr:x>
      <cdr:y>0.19817</cdr:y>
    </cdr:to>
    <cdr:sp macro="" textlink="">
      <cdr:nvSpPr>
        <cdr:cNvPr id="5" name="TextBox 4">
          <a:extLst xmlns:a="http://schemas.openxmlformats.org/drawingml/2006/main">
            <a:ext uri="{FF2B5EF4-FFF2-40B4-BE49-F238E27FC236}">
              <a16:creationId xmlns:a16="http://schemas.microsoft.com/office/drawing/2014/main" id="{83898127-E0B5-423A-962C-AC5C6D05514E}"/>
            </a:ext>
          </a:extLst>
        </cdr:cNvPr>
        <cdr:cNvSpPr txBox="1"/>
      </cdr:nvSpPr>
      <cdr:spPr>
        <a:xfrm xmlns:a="http://schemas.openxmlformats.org/drawingml/2006/main">
          <a:off x="500185" y="601339"/>
          <a:ext cx="759655" cy="42203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2000" b="1" dirty="0">
              <a:effectLst>
                <a:outerShdw blurRad="38100" dist="38100" dir="2700000" algn="tl">
                  <a:srgbClr val="000000">
                    <a:alpha val="43137"/>
                  </a:srgbClr>
                </a:outerShdw>
              </a:effectLst>
            </a:rPr>
            <a:t>FRG</a:t>
          </a:r>
          <a:endParaRPr lang="el-GR" sz="2000" b="1" dirty="0">
            <a:effectLst>
              <a:outerShdw blurRad="38100" dist="38100" dir="2700000" algn="tl">
                <a:srgbClr val="000000">
                  <a:alpha val="43137"/>
                </a:srgbClr>
              </a:outerShdw>
            </a:effectLs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cdr:x>
      <cdr:y>0.92395</cdr:y>
    </cdr:from>
    <cdr:to>
      <cdr:x>0.20656</cdr:x>
      <cdr:y>1</cdr:y>
    </cdr:to>
    <cdr:sp macro="" textlink="">
      <cdr:nvSpPr>
        <cdr:cNvPr id="2" name="TextBox 1">
          <a:extLst xmlns:a="http://schemas.openxmlformats.org/drawingml/2006/main">
            <a:ext uri="{FF2B5EF4-FFF2-40B4-BE49-F238E27FC236}">
              <a16:creationId xmlns:a16="http://schemas.microsoft.com/office/drawing/2014/main" id="{6D534674-6845-48F0-B302-AD3ABC64F272}"/>
            </a:ext>
          </a:extLst>
        </cdr:cNvPr>
        <cdr:cNvSpPr txBox="1"/>
      </cdr:nvSpPr>
      <cdr:spPr>
        <a:xfrm xmlns:a="http://schemas.openxmlformats.org/drawingml/2006/main">
          <a:off x="0" y="4487382"/>
          <a:ext cx="2332383" cy="3693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GB" sz="1200" dirty="0"/>
            <a:t>Source: Bank of Greece 1992</a:t>
          </a:r>
          <a:endParaRPr lang="el-GR" sz="12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724EDC-9A67-464B-B535-D57D7C1C114D}" type="datetimeFigureOut">
              <a:rPr lang="el-GR" smtClean="0"/>
              <a:t>15/5/2024</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E9997-85F7-4946-B235-722C4777D665}" type="slidenum">
              <a:rPr lang="el-GR" smtClean="0"/>
              <a:t>‹#›</a:t>
            </a:fld>
            <a:endParaRPr lang="el-GR"/>
          </a:p>
        </p:txBody>
      </p:sp>
    </p:spTree>
    <p:extLst>
      <p:ext uri="{BB962C8B-B14F-4D97-AF65-F5344CB8AC3E}">
        <p14:creationId xmlns:p14="http://schemas.microsoft.com/office/powerpoint/2010/main" val="26495234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Greece’s growth rates over the years 1950-1973: 6.2% annually (compared to 5.5 for Portugal and Spain) </a:t>
            </a:r>
          </a:p>
          <a:p>
            <a:endParaRPr lang="en-GB" dirty="0"/>
          </a:p>
          <a:p>
            <a:r>
              <a:rPr lang="en-GB" dirty="0"/>
              <a:t>Industry surpasses agriculture already in the early 1960s</a:t>
            </a:r>
          </a:p>
          <a:p>
            <a:endParaRPr lang="el-GR" dirty="0"/>
          </a:p>
        </p:txBody>
      </p:sp>
      <p:sp>
        <p:nvSpPr>
          <p:cNvPr id="4" name="Slide Number Placeholder 3"/>
          <p:cNvSpPr>
            <a:spLocks noGrp="1"/>
          </p:cNvSpPr>
          <p:nvPr>
            <p:ph type="sldNum" sz="quarter" idx="5"/>
          </p:nvPr>
        </p:nvSpPr>
        <p:spPr/>
        <p:txBody>
          <a:bodyPr/>
          <a:lstStyle/>
          <a:p>
            <a:fld id="{9660415A-C5C7-44D1-B317-DFEE9ABDAB0F}" type="slidenum">
              <a:rPr lang="el-GR" smtClean="0"/>
              <a:t>9</a:t>
            </a:fld>
            <a:endParaRPr lang="el-GR"/>
          </a:p>
        </p:txBody>
      </p:sp>
    </p:spTree>
    <p:extLst>
      <p:ext uri="{BB962C8B-B14F-4D97-AF65-F5344CB8AC3E}">
        <p14:creationId xmlns:p14="http://schemas.microsoft.com/office/powerpoint/2010/main" val="40409911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5/15/2024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5/15/2024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5/15/2024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9F1BBB-B479-7C2E-EBE2-09DAC2EA6868}"/>
              </a:ext>
            </a:extLst>
          </p:cNvPr>
          <p:cNvSpPr>
            <a:spLocks noGrp="1"/>
          </p:cNvSpPr>
          <p:nvPr>
            <p:ph type="ctrTitle"/>
          </p:nvPr>
        </p:nvSpPr>
        <p:spPr/>
        <p:txBody>
          <a:bodyPr>
            <a:normAutofit/>
          </a:bodyPr>
          <a:lstStyle/>
          <a:p>
            <a:r>
              <a:rPr lang="en-US" b="1" kern="100" dirty="0">
                <a:effectLst/>
                <a:latin typeface="Times New Roman" panose="02020603050405020304" pitchFamily="18" charset="0"/>
                <a:ea typeface="Calibri" panose="020F0502020204030204" pitchFamily="34" charset="0"/>
                <a:cs typeface="Times New Roman" panose="02020603050405020304" pitchFamily="18" charset="0"/>
              </a:rPr>
              <a:t>“Oil, but Not Olive Oil”</a:t>
            </a:r>
            <a:endParaRPr lang="el-GR" b="1" dirty="0">
              <a:effectLst>
                <a:outerShdw blurRad="38100" dist="38100" dir="2700000" algn="tl">
                  <a:srgbClr val="000000">
                    <a:alpha val="43137"/>
                  </a:srgbClr>
                </a:outerShdw>
              </a:effectLst>
            </a:endParaRPr>
          </a:p>
        </p:txBody>
      </p:sp>
      <p:sp>
        <p:nvSpPr>
          <p:cNvPr id="3" name="Υπότιτλος 2">
            <a:extLst>
              <a:ext uri="{FF2B5EF4-FFF2-40B4-BE49-F238E27FC236}">
                <a16:creationId xmlns:a16="http://schemas.microsoft.com/office/drawing/2014/main" id="{F4644093-99B3-9659-C8B3-629BA130A1DD}"/>
              </a:ext>
            </a:extLst>
          </p:cNvPr>
          <p:cNvSpPr>
            <a:spLocks noGrp="1"/>
          </p:cNvSpPr>
          <p:nvPr>
            <p:ph type="subTitle" idx="1"/>
          </p:nvPr>
        </p:nvSpPr>
        <p:spPr/>
        <p:txBody>
          <a:bodyPr>
            <a:normAutofit fontScale="92500" lnSpcReduction="20000"/>
          </a:bodyPr>
          <a:lstStyle/>
          <a:p>
            <a:r>
              <a:rPr lang="en-US" sz="1800" b="1" kern="100" dirty="0">
                <a:effectLst/>
                <a:latin typeface="Times New Roman" panose="02020603050405020304" pitchFamily="18" charset="0"/>
                <a:ea typeface="Calibri" panose="020F0502020204030204" pitchFamily="34" charset="0"/>
                <a:cs typeface="Times New Roman" panose="02020603050405020304" pitchFamily="18" charset="0"/>
              </a:rPr>
              <a:t>Greece’s Oil Industry and its Unlikely Transition to an Export-Oriented Model 	[Parts I and II] </a:t>
            </a: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sz="2400" b="1" dirty="0"/>
          </a:p>
        </p:txBody>
      </p:sp>
      <p:sp>
        <p:nvSpPr>
          <p:cNvPr id="4" name="TextBox 3">
            <a:extLst>
              <a:ext uri="{FF2B5EF4-FFF2-40B4-BE49-F238E27FC236}">
                <a16:creationId xmlns:a16="http://schemas.microsoft.com/office/drawing/2014/main" id="{499247FC-80AE-9B53-6540-A940048AC2C3}"/>
              </a:ext>
            </a:extLst>
          </p:cNvPr>
          <p:cNvSpPr txBox="1"/>
          <p:nvPr/>
        </p:nvSpPr>
        <p:spPr>
          <a:xfrm>
            <a:off x="5230761" y="4031225"/>
            <a:ext cx="6204155" cy="2246769"/>
          </a:xfrm>
          <a:prstGeom prst="rect">
            <a:avLst/>
          </a:prstGeom>
          <a:noFill/>
        </p:spPr>
        <p:txBody>
          <a:bodyPr wrap="square" rtlCol="0">
            <a:spAutoFit/>
          </a:bodyPr>
          <a:lstStyle/>
          <a:p>
            <a:r>
              <a:rPr lang="en-US" sz="2000" b="1" dirty="0">
                <a:solidFill>
                  <a:schemeClr val="bg1"/>
                </a:solidFill>
              </a:rPr>
              <a:t>CHRISTOS TSAKAS</a:t>
            </a:r>
          </a:p>
          <a:p>
            <a:r>
              <a:rPr lang="en-US" sz="2000" b="1" dirty="0">
                <a:solidFill>
                  <a:schemeClr val="bg1"/>
                </a:solidFill>
              </a:rPr>
              <a:t>AGGELOS DROUGOUTIS</a:t>
            </a:r>
          </a:p>
          <a:p>
            <a:r>
              <a:rPr lang="en-US" sz="2000" b="1" dirty="0">
                <a:solidFill>
                  <a:schemeClr val="bg1"/>
                </a:solidFill>
              </a:rPr>
              <a:t>STEFANOS VAMIEDAKIS</a:t>
            </a:r>
          </a:p>
          <a:p>
            <a:endParaRPr lang="en-US" sz="2000" b="1" dirty="0">
              <a:solidFill>
                <a:schemeClr val="bg1"/>
              </a:solidFill>
            </a:endParaRPr>
          </a:p>
          <a:p>
            <a:r>
              <a:rPr lang="en-US" sz="2000" dirty="0">
                <a:solidFill>
                  <a:schemeClr val="bg1"/>
                </a:solidFill>
              </a:rPr>
              <a:t>[INSTITUTE FOR MEDITERRANEAN STUDIES-FORTH]</a:t>
            </a:r>
          </a:p>
          <a:p>
            <a:pPr algn="r"/>
            <a:endParaRPr lang="en-US" sz="2000" dirty="0">
              <a:solidFill>
                <a:schemeClr val="bg1"/>
              </a:solidFill>
            </a:endParaRPr>
          </a:p>
          <a:p>
            <a:pPr algn="r"/>
            <a:r>
              <a:rPr lang="en-US" sz="2000" dirty="0">
                <a:solidFill>
                  <a:schemeClr val="bg1"/>
                </a:solidFill>
              </a:rPr>
              <a:t>*</a:t>
            </a:r>
            <a:r>
              <a:rPr lang="en-US" sz="1200" dirty="0">
                <a:solidFill>
                  <a:schemeClr val="bg1"/>
                </a:solidFill>
              </a:rPr>
              <a:t>SUPPORTED BY THE HELLENIC FOUNDATION FOR RESEARCH &amp; INNOVATION [7003] </a:t>
            </a:r>
            <a:endParaRPr lang="el-GR" sz="1200" dirty="0">
              <a:solidFill>
                <a:schemeClr val="bg1"/>
              </a:solidFill>
            </a:endParaRPr>
          </a:p>
        </p:txBody>
      </p:sp>
    </p:spTree>
    <p:extLst>
      <p:ext uri="{BB962C8B-B14F-4D97-AF65-F5344CB8AC3E}">
        <p14:creationId xmlns:p14="http://schemas.microsoft.com/office/powerpoint/2010/main" val="3447763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81200" y="548680"/>
            <a:ext cx="8229600" cy="1224136"/>
          </a:xfrm>
        </p:spPr>
        <p:txBody>
          <a:bodyPr>
            <a:normAutofit/>
          </a:bodyPr>
          <a:lstStyle/>
          <a:p>
            <a:pPr algn="ctr"/>
            <a:r>
              <a:rPr lang="en-US" sz="3600" b="1" i="1" dirty="0"/>
              <a:t>Liquid fuels and lubricants imports</a:t>
            </a:r>
            <a:endParaRPr lang="el-GR" sz="3600" b="1" i="1" dirty="0">
              <a:effectLst>
                <a:outerShdw blurRad="38100" dist="38100" dir="2700000" algn="tl">
                  <a:srgbClr val="000000">
                    <a:alpha val="43137"/>
                  </a:srgbClr>
                </a:outerShdw>
              </a:effectLst>
            </a:endParaRPr>
          </a:p>
        </p:txBody>
      </p:sp>
      <p:sp>
        <p:nvSpPr>
          <p:cNvPr id="4" name=" 3"/>
          <p:cNvSpPr/>
          <p:nvPr/>
        </p:nvSpPr>
        <p:spPr>
          <a:xfrm>
            <a:off x="3071664" y="1268760"/>
            <a:ext cx="6192688" cy="4946510"/>
          </a:xfrm>
          <a:prstGeom prst="swooshArrow">
            <a:avLst>
              <a:gd name="adj1" fmla="val 37811"/>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l-GR"/>
          </a:p>
        </p:txBody>
      </p:sp>
      <p:sp>
        <p:nvSpPr>
          <p:cNvPr id="7" name="6 - TextBox"/>
          <p:cNvSpPr txBox="1"/>
          <p:nvPr/>
        </p:nvSpPr>
        <p:spPr>
          <a:xfrm>
            <a:off x="6744072" y="2276873"/>
            <a:ext cx="2016224" cy="1200329"/>
          </a:xfrm>
          <a:prstGeom prst="rect">
            <a:avLst/>
          </a:prstGeom>
          <a:noFill/>
        </p:spPr>
        <p:txBody>
          <a:bodyPr wrap="square" rtlCol="0">
            <a:spAutoFit/>
          </a:bodyPr>
          <a:lstStyle/>
          <a:p>
            <a:r>
              <a:rPr lang="en-US" sz="3600" b="1" dirty="0"/>
              <a:t>1968:</a:t>
            </a:r>
          </a:p>
          <a:p>
            <a:r>
              <a:rPr lang="en-US" sz="3600" b="1" dirty="0"/>
              <a:t>$105m.</a:t>
            </a:r>
            <a:endParaRPr lang="el-GR" sz="3600" b="1" dirty="0"/>
          </a:p>
        </p:txBody>
      </p:sp>
      <p:sp>
        <p:nvSpPr>
          <p:cNvPr id="8" name="7 - TextBox"/>
          <p:cNvSpPr txBox="1"/>
          <p:nvPr/>
        </p:nvSpPr>
        <p:spPr>
          <a:xfrm>
            <a:off x="3071664" y="3068962"/>
            <a:ext cx="2160240" cy="2585323"/>
          </a:xfrm>
          <a:prstGeom prst="rect">
            <a:avLst/>
          </a:prstGeom>
          <a:noFill/>
        </p:spPr>
        <p:txBody>
          <a:bodyPr wrap="square" rtlCol="0">
            <a:spAutoFit/>
          </a:bodyPr>
          <a:lstStyle/>
          <a:p>
            <a:endParaRPr lang="en-US" dirty="0"/>
          </a:p>
          <a:p>
            <a:r>
              <a:rPr lang="en-US" sz="3600" b="1" dirty="0"/>
              <a:t>1962:</a:t>
            </a:r>
          </a:p>
          <a:p>
            <a:r>
              <a:rPr lang="en-US" sz="3600" b="1" dirty="0"/>
              <a:t>$49.8m.</a:t>
            </a:r>
          </a:p>
          <a:p>
            <a:endParaRPr lang="en-US" dirty="0"/>
          </a:p>
          <a:p>
            <a:endParaRPr lang="en-US" dirty="0"/>
          </a:p>
          <a:p>
            <a:endParaRPr lang="en-US" dirty="0"/>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Στρογγυλεμένο ορθογώνιο"/>
          <p:cNvSpPr/>
          <p:nvPr/>
        </p:nvSpPr>
        <p:spPr>
          <a:xfrm>
            <a:off x="2315580" y="2423931"/>
            <a:ext cx="7560840" cy="3960440"/>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effectLst>
                  <a:outerShdw blurRad="38100" dist="38100" dir="2700000" algn="tl">
                    <a:srgbClr val="000000">
                      <a:alpha val="43137"/>
                    </a:srgbClr>
                  </a:outerShdw>
                </a:effectLst>
              </a:rPr>
              <a:t>1968 </a:t>
            </a:r>
          </a:p>
          <a:p>
            <a:r>
              <a:rPr lang="en-US" sz="2400" dirty="0"/>
              <a:t>the Greek-owned tanker fleet represented </a:t>
            </a:r>
            <a:r>
              <a:rPr lang="en-US" sz="2800" b="1" dirty="0"/>
              <a:t>15%</a:t>
            </a:r>
            <a:r>
              <a:rPr lang="en-US" sz="2400" dirty="0"/>
              <a:t> of the world total, with Onassis and Niarchos owning the sixth (2,078 thousand DWT) and the eighth (1,799 thousand DWT) biggest tanker fleets respectively</a:t>
            </a:r>
            <a:endParaRPr lang="en-US" sz="2400" b="1" dirty="0">
              <a:effectLst>
                <a:outerShdw blurRad="38100" dist="38100" dir="2700000" algn="tl">
                  <a:srgbClr val="000000">
                    <a:alpha val="43137"/>
                  </a:srgbClr>
                </a:outerShdw>
              </a:effectLst>
            </a:endParaRPr>
          </a:p>
        </p:txBody>
      </p:sp>
      <p:sp>
        <p:nvSpPr>
          <p:cNvPr id="6" name="5 - Τίτλος"/>
          <p:cNvSpPr>
            <a:spLocks noGrp="1"/>
          </p:cNvSpPr>
          <p:nvPr>
            <p:ph type="title"/>
          </p:nvPr>
        </p:nvSpPr>
        <p:spPr>
          <a:xfrm>
            <a:off x="1981200" y="836712"/>
            <a:ext cx="2962672" cy="792088"/>
          </a:xfrm>
        </p:spPr>
        <p:txBody>
          <a:bodyPr>
            <a:normAutofit/>
          </a:bodyPr>
          <a:lstStyle/>
          <a:p>
            <a:pPr algn="ctr"/>
            <a:endParaRPr lang="el-GR" sz="3600" b="1" dirty="0">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981200" y="692696"/>
            <a:ext cx="8229600" cy="1008112"/>
          </a:xfrm>
        </p:spPr>
        <p:txBody>
          <a:bodyPr>
            <a:normAutofit/>
          </a:bodyPr>
          <a:lstStyle/>
          <a:p>
            <a:pPr algn="ctr"/>
            <a:r>
              <a:rPr lang="en-US" sz="3600" b="1" dirty="0">
                <a:effectLst>
                  <a:outerShdw blurRad="38100" dist="38100" dir="2700000" algn="tl">
                    <a:srgbClr val="000000">
                      <a:alpha val="43137"/>
                    </a:srgbClr>
                  </a:outerShdw>
                </a:effectLst>
              </a:rPr>
              <a:t>Huge Deals</a:t>
            </a:r>
            <a:endParaRPr lang="el-GR" sz="3600" b="1" dirty="0">
              <a:effectLst>
                <a:outerShdw blurRad="38100" dist="38100" dir="2700000" algn="tl">
                  <a:srgbClr val="000000">
                    <a:alpha val="43137"/>
                  </a:srgbClr>
                </a:outerShdw>
              </a:effectLst>
            </a:endParaRPr>
          </a:p>
        </p:txBody>
      </p:sp>
      <p:sp>
        <p:nvSpPr>
          <p:cNvPr id="3" name="2 - Θέση περιεχομένου"/>
          <p:cNvSpPr>
            <a:spLocks noGrp="1"/>
          </p:cNvSpPr>
          <p:nvPr>
            <p:ph idx="1"/>
          </p:nvPr>
        </p:nvSpPr>
        <p:spPr>
          <a:xfrm>
            <a:off x="1981200" y="1844824"/>
            <a:ext cx="8229600" cy="4729712"/>
          </a:xfrm>
        </p:spPr>
        <p:txBody>
          <a:bodyPr/>
          <a:lstStyle/>
          <a:p>
            <a:pPr>
              <a:buNone/>
            </a:pPr>
            <a:endParaRPr lang="en-US" dirty="0"/>
          </a:p>
          <a:p>
            <a:r>
              <a:rPr lang="en-US" sz="2000" dirty="0"/>
              <a:t>Onassis’s Refinery Project(1970): $700m. Private investments for an industrial complex</a:t>
            </a:r>
          </a:p>
          <a:p>
            <a:endParaRPr lang="en-US" sz="2000" dirty="0"/>
          </a:p>
          <a:p>
            <a:r>
              <a:rPr lang="en-US" sz="2000" dirty="0"/>
              <a:t>Privatization of </a:t>
            </a:r>
            <a:r>
              <a:rPr lang="en-US" sz="2000" dirty="0" err="1"/>
              <a:t>Aspropyrgos’s</a:t>
            </a:r>
            <a:r>
              <a:rPr lang="en-US" sz="2000" dirty="0"/>
              <a:t> Refinery (1970) for industrial investments up to $200m. in return</a:t>
            </a:r>
            <a:endParaRPr lang="el-GR"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5787413" y="620688"/>
            <a:ext cx="5968819" cy="1152128"/>
          </a:xfrm>
        </p:spPr>
        <p:txBody>
          <a:bodyPr>
            <a:normAutofit fontScale="90000"/>
          </a:bodyPr>
          <a:lstStyle/>
          <a:p>
            <a:pPr algn="ct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energy consumption </a:t>
            </a:r>
            <a:br>
              <a:rPr lang="en-US" sz="3200" b="1" dirty="0">
                <a:effectLst>
                  <a:outerShdw blurRad="38100" dist="38100" dir="2700000" algn="tl">
                    <a:srgbClr val="000000">
                      <a:alpha val="43137"/>
                    </a:srgbClr>
                  </a:outerShdw>
                </a:effectLst>
              </a:rPr>
            </a:br>
            <a:r>
              <a:rPr lang="en-US" sz="3200" b="1" dirty="0">
                <a:effectLst>
                  <a:outerShdw blurRad="38100" dist="38100" dir="2700000" algn="tl">
                    <a:srgbClr val="000000">
                      <a:alpha val="43137"/>
                    </a:srgbClr>
                  </a:outerShdw>
                </a:effectLst>
              </a:rPr>
              <a:t>(in million metric </a:t>
            </a:r>
            <a:r>
              <a:rPr lang="en-US" sz="3200" b="1" dirty="0" err="1">
                <a:effectLst>
                  <a:outerShdw blurRad="38100" dist="38100" dir="2700000" algn="tl">
                    <a:srgbClr val="000000">
                      <a:alpha val="43137"/>
                    </a:srgbClr>
                  </a:outerShdw>
                </a:effectLst>
              </a:rPr>
              <a:t>tonnes</a:t>
            </a:r>
            <a:r>
              <a:rPr lang="en-US" sz="3200" b="1" dirty="0">
                <a:effectLst>
                  <a:outerShdw blurRad="38100" dist="38100" dir="2700000" algn="tl">
                    <a:srgbClr val="000000">
                      <a:alpha val="43137"/>
                    </a:srgbClr>
                  </a:outerShdw>
                </a:effectLst>
              </a:rPr>
              <a:t> of coal equivalent): </a:t>
            </a: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br>
              <a:rPr lang="en-US" sz="3200" b="1" dirty="0">
                <a:effectLst>
                  <a:outerShdw blurRad="38100" dist="38100" dir="2700000" algn="tl">
                    <a:srgbClr val="000000">
                      <a:alpha val="43137"/>
                    </a:srgbClr>
                  </a:outerShdw>
                </a:effectLst>
              </a:rPr>
            </a:br>
            <a:r>
              <a:rPr lang="en-US" sz="3600" b="1" dirty="0">
                <a:effectLst>
                  <a:outerShdw blurRad="38100" dist="38100" dir="2700000" algn="tl">
                    <a:srgbClr val="000000">
                      <a:alpha val="43137"/>
                    </a:srgbClr>
                  </a:outerShdw>
                </a:effectLst>
              </a:rPr>
              <a:t>Energy consumption </a:t>
            </a:r>
            <a:br>
              <a:rPr lang="en-US" sz="2200" b="1" dirty="0">
                <a:effectLst>
                  <a:outerShdw blurRad="38100" dist="38100" dir="2700000" algn="tl">
                    <a:srgbClr val="000000">
                      <a:alpha val="43137"/>
                    </a:srgbClr>
                  </a:outerShdw>
                </a:effectLst>
              </a:rPr>
            </a:br>
            <a:r>
              <a:rPr lang="en-US" sz="2200" b="1" dirty="0">
                <a:effectLst>
                  <a:outerShdw blurRad="38100" dist="38100" dir="2700000" algn="tl">
                    <a:srgbClr val="000000">
                      <a:alpha val="43137"/>
                    </a:srgbClr>
                  </a:outerShdw>
                </a:effectLst>
              </a:rPr>
              <a:t>(</a:t>
            </a:r>
            <a:r>
              <a:rPr lang="en-US" sz="2000" b="1" dirty="0">
                <a:effectLst>
                  <a:outerShdw blurRad="38100" dist="38100" dir="2700000" algn="tl">
                    <a:srgbClr val="000000">
                      <a:alpha val="43137"/>
                    </a:srgbClr>
                  </a:outerShdw>
                </a:effectLst>
              </a:rPr>
              <a:t>million metric tons coal-equivalent</a:t>
            </a:r>
            <a:r>
              <a:rPr lang="en-US" sz="2200" b="1" dirty="0">
                <a:effectLst>
                  <a:outerShdw blurRad="38100" dist="38100" dir="2700000" algn="tl">
                    <a:srgbClr val="000000">
                      <a:alpha val="43137"/>
                    </a:srgbClr>
                  </a:outerShdw>
                </a:effectLst>
              </a:rPr>
              <a:t>) </a:t>
            </a:r>
            <a:br>
              <a:rPr lang="en-US" sz="2200" b="1" dirty="0">
                <a:effectLst>
                  <a:outerShdw blurRad="38100" dist="38100" dir="2700000" algn="tl">
                    <a:srgbClr val="000000">
                      <a:alpha val="43137"/>
                    </a:srgbClr>
                  </a:outerShdw>
                </a:effectLst>
              </a:rPr>
            </a:br>
            <a:endParaRPr lang="el-GR" sz="2200" dirty="0"/>
          </a:p>
        </p:txBody>
      </p:sp>
      <p:sp>
        <p:nvSpPr>
          <p:cNvPr id="3" name="2 - Θέση περιεχομένου"/>
          <p:cNvSpPr>
            <a:spLocks noGrp="1"/>
          </p:cNvSpPr>
          <p:nvPr>
            <p:ph idx="1"/>
          </p:nvPr>
        </p:nvSpPr>
        <p:spPr>
          <a:xfrm>
            <a:off x="389948" y="2413626"/>
            <a:ext cx="4104456" cy="2030748"/>
          </a:xfrm>
        </p:spPr>
        <p:txBody>
          <a:bodyPr>
            <a:noAutofit/>
          </a:bodyPr>
          <a:lstStyle/>
          <a:p>
            <a:pPr>
              <a:buNone/>
            </a:pPr>
            <a:r>
              <a:rPr lang="en-US" b="1" dirty="0"/>
              <a:t>manufacturing share in the energy consumption rose from </a:t>
            </a:r>
            <a:r>
              <a:rPr lang="en-US" sz="3600" b="1" dirty="0"/>
              <a:t>27.6%</a:t>
            </a:r>
            <a:r>
              <a:rPr lang="en-US" b="1" dirty="0"/>
              <a:t> in 1960 </a:t>
            </a:r>
          </a:p>
          <a:p>
            <a:pPr algn="ctr">
              <a:buNone/>
            </a:pPr>
            <a:r>
              <a:rPr lang="en-US" b="1" dirty="0"/>
              <a:t>to </a:t>
            </a:r>
            <a:r>
              <a:rPr lang="en-US" sz="3600" b="1" dirty="0"/>
              <a:t>40%</a:t>
            </a:r>
            <a:r>
              <a:rPr lang="en-US" b="1" dirty="0"/>
              <a:t> in 1973</a:t>
            </a:r>
            <a:endParaRPr lang="el-GR" b="1" dirty="0"/>
          </a:p>
        </p:txBody>
      </p:sp>
      <p:sp>
        <p:nvSpPr>
          <p:cNvPr id="5" name=" 3"/>
          <p:cNvSpPr/>
          <p:nvPr/>
        </p:nvSpPr>
        <p:spPr>
          <a:xfrm>
            <a:off x="6188765" y="2062865"/>
            <a:ext cx="5213407" cy="4404195"/>
          </a:xfrm>
          <a:prstGeom prst="swooshArrow">
            <a:avLst>
              <a:gd name="adj1" fmla="val 37811"/>
              <a:gd name="adj2" fmla="val 25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endParaRPr lang="el-GR"/>
          </a:p>
        </p:txBody>
      </p:sp>
      <p:grpSp>
        <p:nvGrpSpPr>
          <p:cNvPr id="9" name="8 - Ομάδα"/>
          <p:cNvGrpSpPr/>
          <p:nvPr/>
        </p:nvGrpSpPr>
        <p:grpSpPr>
          <a:xfrm>
            <a:off x="5787413" y="4835944"/>
            <a:ext cx="2295615" cy="1352886"/>
            <a:chOff x="1000911" y="1491083"/>
            <a:chExt cx="2295615" cy="1352886"/>
          </a:xfrm>
        </p:grpSpPr>
        <p:sp>
          <p:nvSpPr>
            <p:cNvPr id="10" name="9 - Ορθογώνιο"/>
            <p:cNvSpPr/>
            <p:nvPr/>
          </p:nvSpPr>
          <p:spPr>
            <a:xfrm>
              <a:off x="1648983" y="1491083"/>
              <a:ext cx="1647543" cy="1352886"/>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l-GR"/>
            </a:p>
          </p:txBody>
        </p:sp>
        <p:sp>
          <p:nvSpPr>
            <p:cNvPr id="11" name="10 - Ορθογώνιο"/>
            <p:cNvSpPr/>
            <p:nvPr/>
          </p:nvSpPr>
          <p:spPr>
            <a:xfrm>
              <a:off x="1000911" y="1707107"/>
              <a:ext cx="1647543" cy="1080120"/>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4015" tIns="0" rIns="0" bIns="0" numCol="1" spcCol="1270" anchor="t" anchorCtr="0">
              <a:noAutofit/>
            </a:bodyPr>
            <a:lstStyle/>
            <a:p>
              <a:pPr defTabSz="1422400">
                <a:lnSpc>
                  <a:spcPct val="90000"/>
                </a:lnSpc>
                <a:spcBef>
                  <a:spcPct val="0"/>
                </a:spcBef>
                <a:spcAft>
                  <a:spcPct val="35000"/>
                </a:spcAft>
              </a:pPr>
              <a:r>
                <a:rPr lang="en-US" sz="3200" b="1" dirty="0"/>
                <a:t>1960: </a:t>
              </a:r>
            </a:p>
            <a:p>
              <a:pPr defTabSz="1422400">
                <a:lnSpc>
                  <a:spcPct val="90000"/>
                </a:lnSpc>
                <a:spcBef>
                  <a:spcPct val="0"/>
                </a:spcBef>
                <a:spcAft>
                  <a:spcPct val="35000"/>
                </a:spcAft>
              </a:pPr>
              <a:r>
                <a:rPr lang="en-US" sz="3200" b="1" dirty="0"/>
                <a:t>         3</a:t>
              </a:r>
              <a:endParaRPr lang="el-GR" sz="3200" b="1" dirty="0"/>
            </a:p>
          </p:txBody>
        </p:sp>
      </p:grpSp>
      <p:grpSp>
        <p:nvGrpSpPr>
          <p:cNvPr id="12" name="11 - Ομάδα"/>
          <p:cNvGrpSpPr/>
          <p:nvPr/>
        </p:nvGrpSpPr>
        <p:grpSpPr>
          <a:xfrm>
            <a:off x="7978379" y="2200019"/>
            <a:ext cx="3389853" cy="2757785"/>
            <a:chOff x="3384380" y="139061"/>
            <a:chExt cx="3389853" cy="2757785"/>
          </a:xfrm>
        </p:grpSpPr>
        <p:sp>
          <p:nvSpPr>
            <p:cNvPr id="13" name="12 - Ορθογώνιο"/>
            <p:cNvSpPr/>
            <p:nvPr/>
          </p:nvSpPr>
          <p:spPr>
            <a:xfrm>
              <a:off x="3384380" y="693644"/>
              <a:ext cx="1573222" cy="2203202"/>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a:lstStyle/>
            <a:p>
              <a:endParaRPr lang="el-GR"/>
            </a:p>
          </p:txBody>
        </p:sp>
        <p:sp>
          <p:nvSpPr>
            <p:cNvPr id="14" name="13 - Ορθογώνιο"/>
            <p:cNvSpPr/>
            <p:nvPr/>
          </p:nvSpPr>
          <p:spPr>
            <a:xfrm>
              <a:off x="5112572" y="139061"/>
              <a:ext cx="1661661" cy="1656184"/>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161169" tIns="0" rIns="0" bIns="0" numCol="1" spcCol="1270" anchor="t" anchorCtr="0">
              <a:noAutofit/>
            </a:bodyPr>
            <a:lstStyle/>
            <a:p>
              <a:pPr defTabSz="1422400">
                <a:lnSpc>
                  <a:spcPct val="90000"/>
                </a:lnSpc>
                <a:spcBef>
                  <a:spcPct val="0"/>
                </a:spcBef>
                <a:spcAft>
                  <a:spcPct val="35000"/>
                </a:spcAft>
              </a:pPr>
              <a:r>
                <a:rPr lang="en-US" sz="3200" b="1" dirty="0"/>
                <a:t>1973:     </a:t>
              </a:r>
            </a:p>
            <a:p>
              <a:pPr defTabSz="1422400">
                <a:lnSpc>
                  <a:spcPct val="90000"/>
                </a:lnSpc>
                <a:spcBef>
                  <a:spcPct val="0"/>
                </a:spcBef>
                <a:spcAft>
                  <a:spcPct val="35000"/>
                </a:spcAft>
              </a:pPr>
              <a:r>
                <a:rPr lang="en-US" sz="3200" b="1" dirty="0"/>
                <a:t>     12,6</a:t>
              </a:r>
              <a:endParaRPr lang="el-GR" sz="2400" b="1" dirty="0"/>
            </a:p>
          </p:txBody>
        </p:sp>
      </p:grpSp>
      <p:sp>
        <p:nvSpPr>
          <p:cNvPr id="21" name="20 - Ορθογώνιο"/>
          <p:cNvSpPr/>
          <p:nvPr/>
        </p:nvSpPr>
        <p:spPr>
          <a:xfrm>
            <a:off x="435766" y="4999396"/>
            <a:ext cx="4032448" cy="172819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None/>
            </a:pPr>
            <a:r>
              <a:rPr lang="en-US" sz="2000" b="1" dirty="0"/>
              <a:t>liquid fuels making up 75% of primary energy inputs</a:t>
            </a:r>
          </a:p>
        </p:txBody>
      </p:sp>
      <p:sp>
        <p:nvSpPr>
          <p:cNvPr id="15" name="6 - Ορθογώνιο">
            <a:extLst>
              <a:ext uri="{FF2B5EF4-FFF2-40B4-BE49-F238E27FC236}">
                <a16:creationId xmlns:a16="http://schemas.microsoft.com/office/drawing/2014/main" id="{09DC4292-A103-4F07-91CF-6FE1D00D26E7}"/>
              </a:ext>
            </a:extLst>
          </p:cNvPr>
          <p:cNvSpPr/>
          <p:nvPr/>
        </p:nvSpPr>
        <p:spPr>
          <a:xfrm>
            <a:off x="435767" y="620688"/>
            <a:ext cx="4032448" cy="116590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effectLst>
                  <a:outerShdw blurRad="38100" dist="38100" dir="2700000" algn="tl">
                    <a:srgbClr val="000000">
                      <a:alpha val="43137"/>
                    </a:srgbClr>
                  </a:outerShdw>
                </a:effectLst>
              </a:rPr>
              <a:t>Annual growth of Greek </a:t>
            </a:r>
          </a:p>
          <a:p>
            <a:pPr algn="ctr"/>
            <a:r>
              <a:rPr lang="en-US" sz="2000" b="1" dirty="0">
                <a:effectLst>
                  <a:outerShdw blurRad="38100" dist="38100" dir="2700000" algn="tl">
                    <a:srgbClr val="000000">
                      <a:alpha val="43137"/>
                    </a:srgbClr>
                  </a:outerShdw>
                </a:effectLst>
              </a:rPr>
              <a:t>industrial production 1961-73:                                                                           +13,5%</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 Πίνακας">
            <a:extLst>
              <a:ext uri="{FF2B5EF4-FFF2-40B4-BE49-F238E27FC236}">
                <a16:creationId xmlns:a16="http://schemas.microsoft.com/office/drawing/2014/main" id="{4E82ADC5-AED9-450A-B435-B1F124760953}"/>
              </a:ext>
            </a:extLst>
          </p:cNvPr>
          <p:cNvGraphicFramePr>
            <a:graphicFrameLocks noGrp="1"/>
          </p:cNvGraphicFramePr>
          <p:nvPr/>
        </p:nvGraphicFramePr>
        <p:xfrm>
          <a:off x="1480981" y="1895061"/>
          <a:ext cx="3924886" cy="4234274"/>
        </p:xfrm>
        <a:graphic>
          <a:graphicData uri="http://schemas.openxmlformats.org/drawingml/2006/table">
            <a:tbl>
              <a:tblPr firstRow="1" bandRow="1">
                <a:tableStyleId>{5C22544A-7EE6-4342-B048-85BDC9FD1C3A}</a:tableStyleId>
              </a:tblPr>
              <a:tblGrid>
                <a:gridCol w="1073954">
                  <a:extLst>
                    <a:ext uri="{9D8B030D-6E8A-4147-A177-3AD203B41FA5}">
                      <a16:colId xmlns:a16="http://schemas.microsoft.com/office/drawing/2014/main" val="20000"/>
                    </a:ext>
                  </a:extLst>
                </a:gridCol>
                <a:gridCol w="1046415">
                  <a:extLst>
                    <a:ext uri="{9D8B030D-6E8A-4147-A177-3AD203B41FA5}">
                      <a16:colId xmlns:a16="http://schemas.microsoft.com/office/drawing/2014/main" val="20001"/>
                    </a:ext>
                  </a:extLst>
                </a:gridCol>
                <a:gridCol w="1804517">
                  <a:extLst>
                    <a:ext uri="{9D8B030D-6E8A-4147-A177-3AD203B41FA5}">
                      <a16:colId xmlns:a16="http://schemas.microsoft.com/office/drawing/2014/main" val="20002"/>
                    </a:ext>
                  </a:extLst>
                </a:gridCol>
              </a:tblGrid>
              <a:tr h="646902">
                <a:tc gridSpan="3">
                  <a:txBody>
                    <a:bodyPr/>
                    <a:lstStyle/>
                    <a:p>
                      <a:pPr algn="ctr">
                        <a:spcAft>
                          <a:spcPts val="0"/>
                        </a:spcAft>
                      </a:pPr>
                      <a:r>
                        <a:rPr lang="en-US" sz="1800" b="1" dirty="0">
                          <a:effectLst>
                            <a:outerShdw blurRad="38100" dist="38100" dir="2700000" algn="tl">
                              <a:srgbClr val="000000">
                                <a:alpha val="43137"/>
                              </a:srgbClr>
                            </a:outerShdw>
                          </a:effectLst>
                          <a:latin typeface="Georgia" pitchFamily="18" charset="0"/>
                          <a:ea typeface="Calibri"/>
                          <a:cs typeface="Times New Roman"/>
                        </a:rPr>
                        <a:t>GDP growth</a:t>
                      </a:r>
                      <a:endParaRPr lang="el-GR" sz="1800" b="1" dirty="0">
                        <a:effectLst>
                          <a:outerShdw blurRad="38100" dist="38100" dir="2700000" algn="tl">
                            <a:srgbClr val="000000">
                              <a:alpha val="43137"/>
                            </a:srgbClr>
                          </a:outerShdw>
                        </a:effectLst>
                        <a:latin typeface="Georgia" pitchFamily="18" charset="0"/>
                        <a:ea typeface="Calibri"/>
                        <a:cs typeface="Times New Roman"/>
                      </a:endParaRPr>
                    </a:p>
                  </a:txBody>
                  <a:tcPr marL="68580" marR="68580" marT="0" marB="0" anchor="ctr"/>
                </a:tc>
                <a:tc hMerge="1">
                  <a:txBody>
                    <a:bodyPr/>
                    <a:lstStyle/>
                    <a:p>
                      <a:endParaRPr lang="el-GR"/>
                    </a:p>
                  </a:txBody>
                  <a:tcPr/>
                </a:tc>
                <a:tc hMerge="1">
                  <a:txBody>
                    <a:bodyPr/>
                    <a:lstStyle/>
                    <a:p>
                      <a:endParaRPr lang="el-GR"/>
                    </a:p>
                  </a:txBody>
                  <a:tcPr/>
                </a:tc>
                <a:extLst>
                  <a:ext uri="{0D108BD9-81ED-4DB2-BD59-A6C34878D82A}">
                    <a16:rowId xmlns:a16="http://schemas.microsoft.com/office/drawing/2014/main" val="10000"/>
                  </a:ext>
                </a:extLst>
              </a:tr>
              <a:tr h="795777">
                <a:tc>
                  <a:txBody>
                    <a:bodyPr/>
                    <a:lstStyle/>
                    <a:p>
                      <a:pPr algn="ctr">
                        <a:spcAft>
                          <a:spcPts val="0"/>
                        </a:spcAft>
                      </a:pPr>
                      <a:r>
                        <a:rPr lang="en-US" sz="1800" b="1" dirty="0">
                          <a:latin typeface="Georgia" pitchFamily="18" charset="0"/>
                          <a:ea typeface="Calibri"/>
                          <a:cs typeface="Times New Roman"/>
                        </a:rPr>
                        <a:t>Year</a:t>
                      </a:r>
                      <a:endParaRPr lang="el-GR" sz="1800" b="1" dirty="0">
                        <a:latin typeface="Georgia" pitchFamily="18" charset="0"/>
                        <a:ea typeface="Calibri"/>
                        <a:cs typeface="Times New Roman"/>
                      </a:endParaRPr>
                    </a:p>
                  </a:txBody>
                  <a:tcPr marL="68580" marR="68580" marT="0" marB="0"/>
                </a:tc>
                <a:tc>
                  <a:txBody>
                    <a:bodyPr/>
                    <a:lstStyle/>
                    <a:p>
                      <a:pPr algn="ctr">
                        <a:spcAft>
                          <a:spcPts val="0"/>
                        </a:spcAft>
                      </a:pPr>
                      <a:r>
                        <a:rPr lang="en-US" sz="1800" b="1" dirty="0">
                          <a:latin typeface="Georgia" pitchFamily="18" charset="0"/>
                          <a:ea typeface="Calibri"/>
                          <a:cs typeface="Times New Roman"/>
                        </a:rPr>
                        <a:t>Growth</a:t>
                      </a:r>
                      <a:endParaRPr lang="el-GR" sz="1800" b="1" dirty="0">
                        <a:latin typeface="Georgia" pitchFamily="18" charset="0"/>
                        <a:ea typeface="Calibri"/>
                        <a:cs typeface="Times New Roman"/>
                      </a:endParaRPr>
                    </a:p>
                  </a:txBody>
                  <a:tcPr marL="68580" marR="68580" marT="0" marB="0"/>
                </a:tc>
                <a:tc>
                  <a:txBody>
                    <a:bodyPr/>
                    <a:lstStyle/>
                    <a:p>
                      <a:pPr algn="ctr">
                        <a:spcAft>
                          <a:spcPts val="0"/>
                        </a:spcAft>
                      </a:pPr>
                      <a:r>
                        <a:rPr lang="en-US" sz="1800" b="1" dirty="0">
                          <a:latin typeface="Georgia" pitchFamily="18" charset="0"/>
                          <a:ea typeface="Calibri"/>
                          <a:cs typeface="Times New Roman"/>
                        </a:rPr>
                        <a:t>Annual average growth</a:t>
                      </a:r>
                      <a:endParaRPr lang="el-GR" sz="1800" b="1" dirty="0">
                        <a:latin typeface="Georgia" pitchFamily="18" charset="0"/>
                        <a:ea typeface="Calibri"/>
                        <a:cs typeface="Times New Roman"/>
                      </a:endParaRPr>
                    </a:p>
                  </a:txBody>
                  <a:tcPr marL="68580" marR="68580" marT="0" marB="0"/>
                </a:tc>
                <a:extLst>
                  <a:ext uri="{0D108BD9-81ED-4DB2-BD59-A6C34878D82A}">
                    <a16:rowId xmlns:a16="http://schemas.microsoft.com/office/drawing/2014/main" val="10001"/>
                  </a:ext>
                </a:extLst>
              </a:tr>
              <a:tr h="394916">
                <a:tc>
                  <a:txBody>
                    <a:bodyPr/>
                    <a:lstStyle/>
                    <a:p>
                      <a:pPr algn="ctr">
                        <a:spcAft>
                          <a:spcPts val="0"/>
                        </a:spcAft>
                      </a:pPr>
                      <a:r>
                        <a:rPr lang="en-US" sz="2000" dirty="0">
                          <a:latin typeface="Georgia" pitchFamily="18" charset="0"/>
                          <a:ea typeface="Calibri"/>
                          <a:cs typeface="Times New Roman"/>
                        </a:rPr>
                        <a:t>1968</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a:txBody>
                    <a:bodyPr/>
                    <a:lstStyle/>
                    <a:p>
                      <a:pPr algn="ctr">
                        <a:spcAft>
                          <a:spcPts val="0"/>
                        </a:spcAft>
                      </a:pPr>
                      <a:r>
                        <a:rPr lang="en-US" sz="2000" dirty="0">
                          <a:latin typeface="Georgia" pitchFamily="18" charset="0"/>
                          <a:ea typeface="Calibri"/>
                          <a:cs typeface="Times New Roman"/>
                        </a:rPr>
                        <a:t>7,2%</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rowSpan="6">
                  <a:txBody>
                    <a:bodyPr/>
                    <a:lstStyle/>
                    <a:p>
                      <a:pPr algn="ctr">
                        <a:spcAft>
                          <a:spcPts val="0"/>
                        </a:spcAft>
                      </a:pPr>
                      <a:r>
                        <a:rPr lang="en-US" sz="2000" dirty="0">
                          <a:latin typeface="Georgia" pitchFamily="18" charset="0"/>
                          <a:ea typeface="Calibri"/>
                          <a:cs typeface="Times New Roman"/>
                        </a:rPr>
                        <a:t>                                                                         </a:t>
                      </a:r>
                      <a:endParaRPr lang="el-GR" sz="2000" dirty="0">
                        <a:latin typeface="Georgia" pitchFamily="18" charset="0"/>
                        <a:ea typeface="Calibri"/>
                        <a:cs typeface="Times New Roman"/>
                      </a:endParaRPr>
                    </a:p>
                    <a:p>
                      <a:pPr algn="ctr">
                        <a:spcAft>
                          <a:spcPts val="0"/>
                        </a:spcAft>
                      </a:pPr>
                      <a:r>
                        <a:rPr lang="en-US" sz="2000" dirty="0">
                          <a:latin typeface="Georgia" pitchFamily="18" charset="0"/>
                          <a:ea typeface="Calibri"/>
                          <a:cs typeface="Times New Roman"/>
                        </a:rPr>
                        <a:t>                                                             </a:t>
                      </a:r>
                      <a:endParaRPr lang="el-GR" sz="2000" dirty="0">
                        <a:latin typeface="Georgia" pitchFamily="18" charset="0"/>
                        <a:ea typeface="Calibri"/>
                        <a:cs typeface="Times New Roman"/>
                      </a:endParaRPr>
                    </a:p>
                    <a:p>
                      <a:pPr algn="ctr">
                        <a:spcAft>
                          <a:spcPts val="0"/>
                        </a:spcAft>
                      </a:pPr>
                      <a:r>
                        <a:rPr lang="en-US" sz="2000" dirty="0">
                          <a:latin typeface="Georgia" pitchFamily="18" charset="0"/>
                          <a:ea typeface="Calibri"/>
                          <a:cs typeface="Times New Roman"/>
                        </a:rPr>
                        <a:t>                      </a:t>
                      </a:r>
                    </a:p>
                    <a:p>
                      <a:pPr algn="ctr">
                        <a:spcAft>
                          <a:spcPts val="0"/>
                        </a:spcAft>
                      </a:pPr>
                      <a:r>
                        <a:rPr lang="en-US" sz="2000" dirty="0">
                          <a:latin typeface="Georgia" pitchFamily="18" charset="0"/>
                          <a:ea typeface="Calibri"/>
                          <a:cs typeface="Times New Roman"/>
                        </a:rPr>
                        <a:t>                        9%</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extLst>
                  <a:ext uri="{0D108BD9-81ED-4DB2-BD59-A6C34878D82A}">
                    <a16:rowId xmlns:a16="http://schemas.microsoft.com/office/drawing/2014/main" val="10002"/>
                  </a:ext>
                </a:extLst>
              </a:tr>
              <a:tr h="394916">
                <a:tc>
                  <a:txBody>
                    <a:bodyPr/>
                    <a:lstStyle/>
                    <a:p>
                      <a:pPr algn="ctr">
                        <a:spcAft>
                          <a:spcPts val="0"/>
                        </a:spcAft>
                      </a:pPr>
                      <a:r>
                        <a:rPr lang="en-US" sz="2000" dirty="0">
                          <a:latin typeface="Georgia" pitchFamily="18" charset="0"/>
                          <a:ea typeface="Calibri"/>
                          <a:cs typeface="Times New Roman"/>
                        </a:rPr>
                        <a:t>1969</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a:txBody>
                    <a:bodyPr/>
                    <a:lstStyle/>
                    <a:p>
                      <a:pPr algn="ctr">
                        <a:spcAft>
                          <a:spcPts val="0"/>
                        </a:spcAft>
                      </a:pPr>
                      <a:r>
                        <a:rPr lang="en-US" sz="2000" dirty="0">
                          <a:latin typeface="Georgia" pitchFamily="18" charset="0"/>
                          <a:ea typeface="Calibri"/>
                          <a:cs typeface="Times New Roman"/>
                        </a:rPr>
                        <a:t>11,6%</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vMerge="1">
                  <a:txBody>
                    <a:bodyPr/>
                    <a:lstStyle/>
                    <a:p>
                      <a:endParaRPr lang="el-GR"/>
                    </a:p>
                  </a:txBody>
                  <a:tcPr/>
                </a:tc>
                <a:extLst>
                  <a:ext uri="{0D108BD9-81ED-4DB2-BD59-A6C34878D82A}">
                    <a16:rowId xmlns:a16="http://schemas.microsoft.com/office/drawing/2014/main" val="10003"/>
                  </a:ext>
                </a:extLst>
              </a:tr>
              <a:tr h="394916">
                <a:tc>
                  <a:txBody>
                    <a:bodyPr/>
                    <a:lstStyle/>
                    <a:p>
                      <a:pPr algn="ctr">
                        <a:spcAft>
                          <a:spcPts val="0"/>
                        </a:spcAft>
                      </a:pPr>
                      <a:r>
                        <a:rPr lang="en-US" sz="2000" dirty="0">
                          <a:latin typeface="Georgia" pitchFamily="18" charset="0"/>
                          <a:ea typeface="Calibri"/>
                          <a:cs typeface="Times New Roman"/>
                        </a:rPr>
                        <a:t>1970</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a:txBody>
                    <a:bodyPr/>
                    <a:lstStyle/>
                    <a:p>
                      <a:pPr algn="ctr">
                        <a:spcAft>
                          <a:spcPts val="0"/>
                        </a:spcAft>
                      </a:pPr>
                      <a:r>
                        <a:rPr lang="en-US" sz="2000" dirty="0">
                          <a:latin typeface="Georgia" pitchFamily="18" charset="0"/>
                          <a:ea typeface="Calibri"/>
                          <a:cs typeface="Times New Roman"/>
                        </a:rPr>
                        <a:t>8,9%</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vMerge="1">
                  <a:txBody>
                    <a:bodyPr/>
                    <a:lstStyle/>
                    <a:p>
                      <a:endParaRPr lang="el-GR"/>
                    </a:p>
                  </a:txBody>
                  <a:tcPr/>
                </a:tc>
                <a:extLst>
                  <a:ext uri="{0D108BD9-81ED-4DB2-BD59-A6C34878D82A}">
                    <a16:rowId xmlns:a16="http://schemas.microsoft.com/office/drawing/2014/main" val="10004"/>
                  </a:ext>
                </a:extLst>
              </a:tr>
              <a:tr h="394916">
                <a:tc>
                  <a:txBody>
                    <a:bodyPr/>
                    <a:lstStyle/>
                    <a:p>
                      <a:pPr algn="ctr">
                        <a:spcAft>
                          <a:spcPts val="0"/>
                        </a:spcAft>
                      </a:pPr>
                      <a:r>
                        <a:rPr lang="en-US" sz="2000" dirty="0">
                          <a:latin typeface="Georgia" pitchFamily="18" charset="0"/>
                          <a:ea typeface="Calibri"/>
                          <a:cs typeface="Times New Roman"/>
                        </a:rPr>
                        <a:t>1971</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a:txBody>
                    <a:bodyPr/>
                    <a:lstStyle/>
                    <a:p>
                      <a:pPr algn="ctr">
                        <a:spcAft>
                          <a:spcPts val="0"/>
                        </a:spcAft>
                      </a:pPr>
                      <a:r>
                        <a:rPr lang="en-US" sz="2000" dirty="0">
                          <a:latin typeface="Georgia" pitchFamily="18" charset="0"/>
                          <a:ea typeface="Calibri"/>
                          <a:cs typeface="Times New Roman"/>
                        </a:rPr>
                        <a:t>7,8%</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vMerge="1">
                  <a:txBody>
                    <a:bodyPr/>
                    <a:lstStyle/>
                    <a:p>
                      <a:endParaRPr lang="el-GR"/>
                    </a:p>
                  </a:txBody>
                  <a:tcPr/>
                </a:tc>
                <a:extLst>
                  <a:ext uri="{0D108BD9-81ED-4DB2-BD59-A6C34878D82A}">
                    <a16:rowId xmlns:a16="http://schemas.microsoft.com/office/drawing/2014/main" val="10005"/>
                  </a:ext>
                </a:extLst>
              </a:tr>
              <a:tr h="394916">
                <a:tc>
                  <a:txBody>
                    <a:bodyPr/>
                    <a:lstStyle/>
                    <a:p>
                      <a:pPr algn="ctr">
                        <a:spcAft>
                          <a:spcPts val="0"/>
                        </a:spcAft>
                      </a:pPr>
                      <a:r>
                        <a:rPr lang="en-US" sz="2000" dirty="0">
                          <a:latin typeface="Georgia" pitchFamily="18" charset="0"/>
                          <a:ea typeface="Calibri"/>
                          <a:cs typeface="Times New Roman"/>
                        </a:rPr>
                        <a:t>1972</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a:txBody>
                    <a:bodyPr/>
                    <a:lstStyle/>
                    <a:p>
                      <a:pPr algn="ctr">
                        <a:spcAft>
                          <a:spcPts val="0"/>
                        </a:spcAft>
                      </a:pPr>
                      <a:r>
                        <a:rPr lang="en-US" sz="2000" dirty="0">
                          <a:latin typeface="Georgia" pitchFamily="18" charset="0"/>
                          <a:ea typeface="Calibri"/>
                          <a:cs typeface="Times New Roman"/>
                        </a:rPr>
                        <a:t>10,2%</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vMerge="1">
                  <a:txBody>
                    <a:bodyPr/>
                    <a:lstStyle/>
                    <a:p>
                      <a:endParaRPr lang="el-GR"/>
                    </a:p>
                  </a:txBody>
                  <a:tcPr/>
                </a:tc>
                <a:extLst>
                  <a:ext uri="{0D108BD9-81ED-4DB2-BD59-A6C34878D82A}">
                    <a16:rowId xmlns:a16="http://schemas.microsoft.com/office/drawing/2014/main" val="10006"/>
                  </a:ext>
                </a:extLst>
              </a:tr>
              <a:tr h="394916">
                <a:tc>
                  <a:txBody>
                    <a:bodyPr/>
                    <a:lstStyle/>
                    <a:p>
                      <a:pPr algn="ctr">
                        <a:spcAft>
                          <a:spcPts val="0"/>
                        </a:spcAft>
                      </a:pPr>
                      <a:r>
                        <a:rPr lang="en-US" sz="2000" dirty="0">
                          <a:latin typeface="Georgia" pitchFamily="18" charset="0"/>
                          <a:ea typeface="Calibri"/>
                          <a:cs typeface="Times New Roman"/>
                        </a:rPr>
                        <a:t>1973</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a:txBody>
                    <a:bodyPr/>
                    <a:lstStyle/>
                    <a:p>
                      <a:pPr algn="ctr">
                        <a:spcAft>
                          <a:spcPts val="0"/>
                        </a:spcAft>
                      </a:pPr>
                      <a:r>
                        <a:rPr lang="en-US" sz="2000" dirty="0">
                          <a:latin typeface="Georgia" pitchFamily="18" charset="0"/>
                          <a:ea typeface="Calibri"/>
                          <a:cs typeface="Times New Roman"/>
                        </a:rPr>
                        <a:t>8,1%</a:t>
                      </a:r>
                      <a:endParaRPr lang="el-GR" sz="2000" dirty="0">
                        <a:latin typeface="Georgia" pitchFamily="18" charset="0"/>
                        <a:ea typeface="Calibri"/>
                        <a:cs typeface="Times New Roman"/>
                      </a:endParaRPr>
                    </a:p>
                  </a:txBody>
                  <a:tcPr marL="68580" marR="68580" marT="0" marB="0">
                    <a:solidFill>
                      <a:schemeClr val="accent3">
                        <a:lumMod val="60000"/>
                        <a:lumOff val="40000"/>
                      </a:schemeClr>
                    </a:solidFill>
                  </a:tcPr>
                </a:tc>
                <a:tc vMerge="1">
                  <a:txBody>
                    <a:bodyPr/>
                    <a:lstStyle/>
                    <a:p>
                      <a:endParaRPr lang="el-GR"/>
                    </a:p>
                  </a:txBody>
                  <a:tcPr/>
                </a:tc>
                <a:extLst>
                  <a:ext uri="{0D108BD9-81ED-4DB2-BD59-A6C34878D82A}">
                    <a16:rowId xmlns:a16="http://schemas.microsoft.com/office/drawing/2014/main" val="10007"/>
                  </a:ext>
                </a:extLst>
              </a:tr>
              <a:tr h="394916">
                <a:tc>
                  <a:txBody>
                    <a:bodyPr/>
                    <a:lstStyle/>
                    <a:p>
                      <a:pPr algn="ctr">
                        <a:spcAft>
                          <a:spcPts val="0"/>
                        </a:spcAft>
                      </a:pPr>
                      <a:r>
                        <a:rPr lang="en-US" sz="2000" dirty="0">
                          <a:latin typeface="Georgia" pitchFamily="18" charset="0"/>
                          <a:ea typeface="Calibri"/>
                          <a:cs typeface="Times New Roman"/>
                        </a:rPr>
                        <a:t>1974</a:t>
                      </a:r>
                      <a:endParaRPr lang="el-GR" sz="2000" dirty="0">
                        <a:latin typeface="Georgia" pitchFamily="18" charset="0"/>
                        <a:ea typeface="Calibri"/>
                        <a:cs typeface="Times New Roman"/>
                      </a:endParaRPr>
                    </a:p>
                  </a:txBody>
                  <a:tcPr marL="68580" marR="68580" marT="0" marB="0"/>
                </a:tc>
                <a:tc>
                  <a:txBody>
                    <a:bodyPr/>
                    <a:lstStyle/>
                    <a:p>
                      <a:pPr algn="ctr">
                        <a:spcAft>
                          <a:spcPts val="0"/>
                        </a:spcAft>
                      </a:pPr>
                      <a:r>
                        <a:rPr lang="en-US" sz="2000" dirty="0">
                          <a:latin typeface="Georgia" pitchFamily="18" charset="0"/>
                          <a:ea typeface="Calibri"/>
                          <a:cs typeface="Times New Roman"/>
                        </a:rPr>
                        <a:t>-6,4%</a:t>
                      </a:r>
                      <a:endParaRPr lang="el-GR" sz="2000" dirty="0">
                        <a:latin typeface="Georgia" pitchFamily="18" charset="0"/>
                        <a:ea typeface="Calibri"/>
                        <a:cs typeface="Times New Roman"/>
                      </a:endParaRPr>
                    </a:p>
                  </a:txBody>
                  <a:tcPr marL="68580" marR="68580" marT="0" marB="0"/>
                </a:tc>
                <a:tc>
                  <a:txBody>
                    <a:bodyPr/>
                    <a:lstStyle/>
                    <a:p>
                      <a:pPr algn="ctr">
                        <a:spcAft>
                          <a:spcPts val="0"/>
                        </a:spcAft>
                      </a:pPr>
                      <a:r>
                        <a:rPr lang="en-US" sz="2000" dirty="0">
                          <a:latin typeface="Georgia" pitchFamily="18" charset="0"/>
                          <a:ea typeface="Calibri"/>
                          <a:cs typeface="Times New Roman"/>
                        </a:rPr>
                        <a:t>                         -</a:t>
                      </a:r>
                      <a:endParaRPr lang="el-GR" sz="2000" dirty="0">
                        <a:latin typeface="Georgia" pitchFamily="18" charset="0"/>
                        <a:ea typeface="Calibri"/>
                        <a:cs typeface="Times New Roman"/>
                      </a:endParaRPr>
                    </a:p>
                  </a:txBody>
                  <a:tcPr marL="68580" marR="68580" marT="0" marB="0"/>
                </a:tc>
                <a:extLst>
                  <a:ext uri="{0D108BD9-81ED-4DB2-BD59-A6C34878D82A}">
                    <a16:rowId xmlns:a16="http://schemas.microsoft.com/office/drawing/2014/main" val="10008"/>
                  </a:ext>
                </a:extLst>
              </a:tr>
            </a:tbl>
          </a:graphicData>
        </a:graphic>
      </p:graphicFrame>
      <p:sp>
        <p:nvSpPr>
          <p:cNvPr id="4" name="1 - Στρογγυλεμένο ορθογώνιο">
            <a:extLst>
              <a:ext uri="{FF2B5EF4-FFF2-40B4-BE49-F238E27FC236}">
                <a16:creationId xmlns:a16="http://schemas.microsoft.com/office/drawing/2014/main" id="{1B87155D-87B3-485C-83A8-5F4B863CE3BE}"/>
              </a:ext>
            </a:extLst>
          </p:cNvPr>
          <p:cNvSpPr/>
          <p:nvPr/>
        </p:nvSpPr>
        <p:spPr>
          <a:xfrm>
            <a:off x="6786134" y="2146851"/>
            <a:ext cx="3924886" cy="1490573"/>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u="sng" dirty="0"/>
              <a:t>Industrial / total exports</a:t>
            </a:r>
          </a:p>
          <a:p>
            <a:pPr algn="ctr"/>
            <a:r>
              <a:rPr lang="en-US" sz="2400" dirty="0"/>
              <a:t>		</a:t>
            </a:r>
          </a:p>
          <a:p>
            <a:pPr algn="ctr"/>
            <a:r>
              <a:rPr lang="en-US" sz="2000" dirty="0"/>
              <a:t>1967: </a:t>
            </a:r>
            <a:r>
              <a:rPr lang="en-US" sz="2400" dirty="0"/>
              <a:t>16%     </a:t>
            </a:r>
            <a:r>
              <a:rPr lang="en-US" sz="2000" dirty="0"/>
              <a:t>1973: </a:t>
            </a:r>
            <a:r>
              <a:rPr lang="en-US" sz="2400" dirty="0"/>
              <a:t>46%</a:t>
            </a:r>
          </a:p>
        </p:txBody>
      </p:sp>
      <p:sp>
        <p:nvSpPr>
          <p:cNvPr id="6" name="1 - Στρογγυλεμένο ορθογώνιο">
            <a:extLst>
              <a:ext uri="{FF2B5EF4-FFF2-40B4-BE49-F238E27FC236}">
                <a16:creationId xmlns:a16="http://schemas.microsoft.com/office/drawing/2014/main" id="{C74D1D6C-4FCA-4CE3-AFAC-7293675B1539}"/>
              </a:ext>
            </a:extLst>
          </p:cNvPr>
          <p:cNvSpPr/>
          <p:nvPr/>
        </p:nvSpPr>
        <p:spPr>
          <a:xfrm>
            <a:off x="6786134" y="4134677"/>
            <a:ext cx="3924886" cy="1645297"/>
          </a:xfrm>
          <a:prstGeom prst="roundRect">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u="sng" dirty="0"/>
              <a:t>Per capita income (% EU-15)</a:t>
            </a:r>
          </a:p>
          <a:p>
            <a:pPr algn="ctr"/>
            <a:endParaRPr lang="en-US" dirty="0"/>
          </a:p>
          <a:p>
            <a:pPr algn="ctr"/>
            <a:r>
              <a:rPr lang="en-US" sz="2000" dirty="0"/>
              <a:t> 1967:	</a:t>
            </a:r>
            <a:r>
              <a:rPr lang="en-US" sz="2400" dirty="0"/>
              <a:t>57%</a:t>
            </a:r>
            <a:endParaRPr lang="en-US" sz="2000" dirty="0"/>
          </a:p>
          <a:p>
            <a:pPr algn="ctr"/>
            <a:r>
              <a:rPr lang="en-US" sz="2400" dirty="0"/>
              <a:t> </a:t>
            </a:r>
            <a:r>
              <a:rPr lang="en-US" sz="2000" dirty="0"/>
              <a:t>1973:	</a:t>
            </a:r>
            <a:r>
              <a:rPr lang="en-US" sz="2400" dirty="0"/>
              <a:t>70%</a:t>
            </a:r>
            <a:endParaRPr lang="en-US" dirty="0"/>
          </a:p>
        </p:txBody>
      </p:sp>
      <p:sp>
        <p:nvSpPr>
          <p:cNvPr id="5" name="TextBox 4">
            <a:extLst>
              <a:ext uri="{FF2B5EF4-FFF2-40B4-BE49-F238E27FC236}">
                <a16:creationId xmlns:a16="http://schemas.microsoft.com/office/drawing/2014/main" id="{9E9251BE-7DF3-41B7-83B8-5AA432C4F691}"/>
              </a:ext>
            </a:extLst>
          </p:cNvPr>
          <p:cNvSpPr txBox="1"/>
          <p:nvPr/>
        </p:nvSpPr>
        <p:spPr>
          <a:xfrm>
            <a:off x="577985" y="596835"/>
            <a:ext cx="3685736" cy="369332"/>
          </a:xfrm>
          <a:prstGeom prst="rect">
            <a:avLst/>
          </a:prstGeom>
          <a:noFill/>
        </p:spPr>
        <p:txBody>
          <a:bodyPr wrap="square" rtlCol="0">
            <a:spAutoFit/>
          </a:bodyPr>
          <a:lstStyle/>
          <a:p>
            <a:endParaRPr lang="el-GR" dirty="0">
              <a:solidFill>
                <a:schemeClr val="accent1">
                  <a:lumMod val="25000"/>
                  <a:lumOff val="75000"/>
                </a:schemeClr>
              </a:solidFill>
            </a:endParaRPr>
          </a:p>
        </p:txBody>
      </p:sp>
      <p:sp>
        <p:nvSpPr>
          <p:cNvPr id="7" name="TextBox 6">
            <a:extLst>
              <a:ext uri="{FF2B5EF4-FFF2-40B4-BE49-F238E27FC236}">
                <a16:creationId xmlns:a16="http://schemas.microsoft.com/office/drawing/2014/main" id="{830FB8C4-10A2-4F60-A815-D405EEAF4F50}"/>
              </a:ext>
            </a:extLst>
          </p:cNvPr>
          <p:cNvSpPr txBox="1"/>
          <p:nvPr/>
        </p:nvSpPr>
        <p:spPr>
          <a:xfrm>
            <a:off x="2063636" y="887507"/>
            <a:ext cx="8064727" cy="581249"/>
          </a:xfrm>
          <a:prstGeom prst="rect">
            <a:avLst/>
          </a:prstGeom>
          <a:noFill/>
        </p:spPr>
        <p:txBody>
          <a:bodyPr wrap="square" rtlCol="0">
            <a:spAutoFit/>
          </a:bodyPr>
          <a:lstStyle/>
          <a:p>
            <a:pPr lvl="0" algn="ctr">
              <a:lnSpc>
                <a:spcPct val="150000"/>
              </a:lnSpc>
            </a:pPr>
            <a:r>
              <a:rPr lang="en-GB" sz="2400" dirty="0"/>
              <a:t>Europeanization under authoritarian rule: economic trends</a:t>
            </a:r>
          </a:p>
        </p:txBody>
      </p:sp>
      <p:sp>
        <p:nvSpPr>
          <p:cNvPr id="2" name="TextBox 1">
            <a:extLst>
              <a:ext uri="{FF2B5EF4-FFF2-40B4-BE49-F238E27FC236}">
                <a16:creationId xmlns:a16="http://schemas.microsoft.com/office/drawing/2014/main" id="{A135B565-901D-4AF4-92AF-0B9F5DBD12AF}"/>
              </a:ext>
            </a:extLst>
          </p:cNvPr>
          <p:cNvSpPr txBox="1"/>
          <p:nvPr/>
        </p:nvSpPr>
        <p:spPr>
          <a:xfrm>
            <a:off x="6786134" y="3577833"/>
            <a:ext cx="2504661" cy="276999"/>
          </a:xfrm>
          <a:prstGeom prst="rect">
            <a:avLst/>
          </a:prstGeom>
          <a:noFill/>
        </p:spPr>
        <p:txBody>
          <a:bodyPr wrap="square" rtlCol="0">
            <a:spAutoFit/>
          </a:bodyPr>
          <a:lstStyle/>
          <a:p>
            <a:r>
              <a:rPr lang="en-GB" sz="1200" dirty="0"/>
              <a:t>Source: Bank of Greece</a:t>
            </a:r>
            <a:endParaRPr lang="el-GR" sz="1200" dirty="0"/>
          </a:p>
        </p:txBody>
      </p:sp>
      <p:sp>
        <p:nvSpPr>
          <p:cNvPr id="8" name="TextBox 7">
            <a:extLst>
              <a:ext uri="{FF2B5EF4-FFF2-40B4-BE49-F238E27FC236}">
                <a16:creationId xmlns:a16="http://schemas.microsoft.com/office/drawing/2014/main" id="{AC56CCA2-1673-46BF-9265-96DEE7C842AF}"/>
              </a:ext>
            </a:extLst>
          </p:cNvPr>
          <p:cNvSpPr txBox="1"/>
          <p:nvPr/>
        </p:nvSpPr>
        <p:spPr>
          <a:xfrm>
            <a:off x="6786134" y="5747536"/>
            <a:ext cx="2504661" cy="276999"/>
          </a:xfrm>
          <a:prstGeom prst="rect">
            <a:avLst/>
          </a:prstGeom>
          <a:noFill/>
        </p:spPr>
        <p:txBody>
          <a:bodyPr wrap="square" rtlCol="0">
            <a:spAutoFit/>
          </a:bodyPr>
          <a:lstStyle/>
          <a:p>
            <a:r>
              <a:rPr lang="en-GB" sz="1200" dirty="0"/>
              <a:t>Source: </a:t>
            </a:r>
            <a:r>
              <a:rPr lang="en-GB" sz="1200" dirty="0" err="1"/>
              <a:t>Pagoulatos</a:t>
            </a:r>
            <a:r>
              <a:rPr lang="en-GB" sz="1200" dirty="0"/>
              <a:t> 2003</a:t>
            </a:r>
            <a:endParaRPr lang="el-GR" sz="1200" dirty="0"/>
          </a:p>
        </p:txBody>
      </p:sp>
      <p:sp>
        <p:nvSpPr>
          <p:cNvPr id="9" name="Rectangle 8">
            <a:extLst>
              <a:ext uri="{FF2B5EF4-FFF2-40B4-BE49-F238E27FC236}">
                <a16:creationId xmlns:a16="http://schemas.microsoft.com/office/drawing/2014/main" id="{FE356C35-3155-4114-97A4-5FFD937664CD}"/>
              </a:ext>
            </a:extLst>
          </p:cNvPr>
          <p:cNvSpPr/>
          <p:nvPr/>
        </p:nvSpPr>
        <p:spPr>
          <a:xfrm>
            <a:off x="1480981" y="6114589"/>
            <a:ext cx="2958497" cy="276999"/>
          </a:xfrm>
          <a:prstGeom prst="rect">
            <a:avLst/>
          </a:prstGeom>
        </p:spPr>
        <p:txBody>
          <a:bodyPr wrap="square">
            <a:spAutoFit/>
          </a:bodyPr>
          <a:lstStyle/>
          <a:p>
            <a:pPr>
              <a:buNone/>
            </a:pPr>
            <a:r>
              <a:rPr lang="en-US" sz="1200" dirty="0"/>
              <a:t>Source: Ministry of National Economy 1998</a:t>
            </a:r>
          </a:p>
        </p:txBody>
      </p:sp>
    </p:spTree>
    <p:extLst>
      <p:ext uri="{BB962C8B-B14F-4D97-AF65-F5344CB8AC3E}">
        <p14:creationId xmlns:p14="http://schemas.microsoft.com/office/powerpoint/2010/main" val="1259589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928117C-9446-4E7F-AE62-95E0F6DB5B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2" name="Rectangle 11">
            <a:extLst>
              <a:ext uri="{FF2B5EF4-FFF2-40B4-BE49-F238E27FC236}">
                <a16:creationId xmlns:a16="http://schemas.microsoft.com/office/drawing/2014/main" id="{84D30AFB-4D71-48B0-AA00-28EE92363A5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4" name="Rectangle 13">
            <a:extLst>
              <a:ext uri="{FF2B5EF4-FFF2-40B4-BE49-F238E27FC236}">
                <a16:creationId xmlns:a16="http://schemas.microsoft.com/office/drawing/2014/main" id="{96A0B76F-8010-4C62-B4B6-C5FC438C05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16" name="Rectangle 15">
            <a:extLst>
              <a:ext uri="{FF2B5EF4-FFF2-40B4-BE49-F238E27FC236}">
                <a16:creationId xmlns:a16="http://schemas.microsoft.com/office/drawing/2014/main" id="{B36BEBD5-A373-4C8C-8C06-CD8007E22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useBgFill="1">
        <p:nvSpPr>
          <p:cNvPr id="18" name="Rectangle 17">
            <a:extLst>
              <a:ext uri="{FF2B5EF4-FFF2-40B4-BE49-F238E27FC236}">
                <a16:creationId xmlns:a16="http://schemas.microsoft.com/office/drawing/2014/main" id="{1A8AF9B1-7D64-4564-969F-CB2B27ED9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63003F1B-6BAC-CAB9-AE69-0ACC95764F35}"/>
              </a:ext>
            </a:extLst>
          </p:cNvPr>
          <p:cNvPicPr>
            <a:picLocks noChangeAspect="1"/>
          </p:cNvPicPr>
          <p:nvPr/>
        </p:nvPicPr>
        <p:blipFill>
          <a:blip r:embed="rId2"/>
          <a:srcRect t="7812" b="7812"/>
          <a:stretch/>
        </p:blipFill>
        <p:spPr>
          <a:xfrm>
            <a:off x="3008007" y="1520230"/>
            <a:ext cx="9183993" cy="5952177"/>
          </a:xfrm>
          <a:prstGeom prst="rect">
            <a:avLst/>
          </a:prstGeom>
        </p:spPr>
      </p:pic>
      <p:grpSp>
        <p:nvGrpSpPr>
          <p:cNvPr id="20" name="Group 19">
            <a:extLst>
              <a:ext uri="{FF2B5EF4-FFF2-40B4-BE49-F238E27FC236}">
                <a16:creationId xmlns:a16="http://schemas.microsoft.com/office/drawing/2014/main" id="{8D854759-2D3E-4B54-A780-D84D49E80FE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38068" y="457200"/>
            <a:ext cx="3703320" cy="5935132"/>
            <a:chOff x="438068" y="457200"/>
            <a:chExt cx="3703320" cy="5935132"/>
          </a:xfrm>
        </p:grpSpPr>
        <p:sp>
          <p:nvSpPr>
            <p:cNvPr id="21" name="Rectangle 20">
              <a:extLst>
                <a:ext uri="{FF2B5EF4-FFF2-40B4-BE49-F238E27FC236}">
                  <a16:creationId xmlns:a16="http://schemas.microsoft.com/office/drawing/2014/main" id="{459856EA-FC8A-44D1-BC3D-2B8EDD0C86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618067"/>
              <a:ext cx="3702134" cy="5774265"/>
            </a:xfrm>
            <a:prstGeom prst="rect">
              <a:avLst/>
            </a:prstGeom>
            <a:solidFill>
              <a:schemeClr val="accent1">
                <a:alpha val="97000"/>
              </a:scheme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2" name="Rectangle 21">
              <a:extLst>
                <a:ext uri="{FF2B5EF4-FFF2-40B4-BE49-F238E27FC236}">
                  <a16:creationId xmlns:a16="http://schemas.microsoft.com/office/drawing/2014/main" id="{C1038B56-933B-44DD-AF10-63436FCCFB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8068"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grpSp>
      <p:sp>
        <p:nvSpPr>
          <p:cNvPr id="4" name="TextBox 3">
            <a:extLst>
              <a:ext uri="{FF2B5EF4-FFF2-40B4-BE49-F238E27FC236}">
                <a16:creationId xmlns:a16="http://schemas.microsoft.com/office/drawing/2014/main" id="{04AA21AB-C274-A550-FD5A-B8893912BADC}"/>
              </a:ext>
            </a:extLst>
          </p:cNvPr>
          <p:cNvSpPr txBox="1"/>
          <p:nvPr/>
        </p:nvSpPr>
        <p:spPr>
          <a:xfrm>
            <a:off x="711057" y="1059676"/>
            <a:ext cx="3156155" cy="4278094"/>
          </a:xfrm>
          <a:prstGeom prst="rect">
            <a:avLst/>
          </a:prstGeom>
          <a:noFill/>
        </p:spPr>
        <p:txBody>
          <a:bodyPr wrap="square" rtlCol="0">
            <a:spAutoFit/>
          </a:bodyPr>
          <a:lstStyle/>
          <a:p>
            <a:pPr>
              <a:spcAft>
                <a:spcPts val="600"/>
              </a:spcAft>
            </a:pPr>
            <a:r>
              <a:rPr lang="en-GB" sz="1800" dirty="0">
                <a:effectLst/>
                <a:ea typeface="Calibri" panose="020F0502020204030204" pitchFamily="34" charset="0"/>
              </a:rPr>
              <a:t>2019: Greece, with 21.2 m. tons of primary refining capacity, ranked 9th on the relevant list of the European Economic Area members.</a:t>
            </a:r>
          </a:p>
          <a:p>
            <a:pPr>
              <a:spcAft>
                <a:spcPts val="600"/>
              </a:spcAft>
            </a:pPr>
            <a:endParaRPr lang="en-GB" sz="1800" dirty="0">
              <a:effectLst/>
              <a:ea typeface="Calibri" panose="020F0502020204030204" pitchFamily="34" charset="0"/>
            </a:endParaRPr>
          </a:p>
          <a:p>
            <a:pPr>
              <a:spcAft>
                <a:spcPts val="600"/>
              </a:spcAft>
            </a:pPr>
            <a:r>
              <a:rPr lang="en-GB" sz="1800" dirty="0">
                <a:effectLst/>
                <a:ea typeface="Calibri" panose="020F0502020204030204" pitchFamily="34" charset="0"/>
              </a:rPr>
              <a:t>2018: refined petroleum exports, with a value of USD 12 billion, represented over 30% of Greece’s total exports. </a:t>
            </a:r>
          </a:p>
          <a:p>
            <a:pPr>
              <a:spcAft>
                <a:spcPts val="600"/>
              </a:spcAft>
            </a:pPr>
            <a:endParaRPr lang="en-GB" sz="1800" dirty="0">
              <a:effectLst/>
              <a:ea typeface="Calibri" panose="020F0502020204030204" pitchFamily="34" charset="0"/>
            </a:endParaRPr>
          </a:p>
          <a:p>
            <a:pPr>
              <a:spcAft>
                <a:spcPts val="600"/>
              </a:spcAft>
            </a:pPr>
            <a:r>
              <a:rPr lang="en-GB" sz="1800" dirty="0">
                <a:effectLst/>
                <a:ea typeface="Calibri" panose="020F0502020204030204" pitchFamily="34" charset="0"/>
              </a:rPr>
              <a:t>2018</a:t>
            </a:r>
            <a:r>
              <a:rPr lang="en-GB" dirty="0">
                <a:ea typeface="Calibri" panose="020F0502020204030204" pitchFamily="34" charset="0"/>
              </a:rPr>
              <a:t>:</a:t>
            </a:r>
            <a:r>
              <a:rPr lang="en-GB" sz="1800" dirty="0">
                <a:effectLst/>
                <a:ea typeface="Calibri" panose="020F0502020204030204" pitchFamily="34" charset="0"/>
              </a:rPr>
              <a:t> Greek owners controlled over a quarter of the world’s oil tanker fleet. </a:t>
            </a:r>
            <a:endParaRPr lang="el-GR" dirty="0"/>
          </a:p>
        </p:txBody>
      </p:sp>
    </p:spTree>
    <p:extLst>
      <p:ext uri="{BB962C8B-B14F-4D97-AF65-F5344CB8AC3E}">
        <p14:creationId xmlns:p14="http://schemas.microsoft.com/office/powerpoint/2010/main" val="37231658"/>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DB691D59-8F51-4DD8-AD41-D568D29B08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7" name="Rectangle 26">
            <a:extLst>
              <a:ext uri="{FF2B5EF4-FFF2-40B4-BE49-F238E27FC236}">
                <a16:creationId xmlns:a16="http://schemas.microsoft.com/office/drawing/2014/main" id="{204AEF18-0627-48F3-9B3D-F7E8F050B1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29" name="Rectangle 28">
            <a:extLst>
              <a:ext uri="{FF2B5EF4-FFF2-40B4-BE49-F238E27FC236}">
                <a16:creationId xmlns:a16="http://schemas.microsoft.com/office/drawing/2014/main" id="{CEAEE08A-C572-438F-9753-B0D527A515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1" name="Rectangle 30">
            <a:extLst>
              <a:ext uri="{FF2B5EF4-FFF2-40B4-BE49-F238E27FC236}">
                <a16:creationId xmlns:a16="http://schemas.microsoft.com/office/drawing/2014/main" id="{993F09C6-4F57-4B05-9592-E253D8BC62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useBgFill="1">
        <p:nvSpPr>
          <p:cNvPr id="33" name="Rectangle 32">
            <a:extLst>
              <a:ext uri="{FF2B5EF4-FFF2-40B4-BE49-F238E27FC236}">
                <a16:creationId xmlns:a16="http://schemas.microsoft.com/office/drawing/2014/main" id="{879A26B8-6C4E-452B-ADD3-ED324A7AB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D03E4FEE-2E6A-44AB-B6BA-C1AD0CD6D9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560581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7" name="Rectangle 36">
            <a:extLst>
              <a:ext uri="{FF2B5EF4-FFF2-40B4-BE49-F238E27FC236}">
                <a16:creationId xmlns:a16="http://schemas.microsoft.com/office/drawing/2014/main" id="{0817EB59-13B3-43DA-9B91-A7CC174A60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44318" y="457200"/>
            <a:ext cx="5600007"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sp>
        <p:nvSpPr>
          <p:cNvPr id="39" name="Rectangle 38">
            <a:extLst>
              <a:ext uri="{FF2B5EF4-FFF2-40B4-BE49-F238E27FC236}">
                <a16:creationId xmlns:a16="http://schemas.microsoft.com/office/drawing/2014/main" id="{9B4167E1-E2B0-4192-8DA2-6967DDFF87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2377" y="614407"/>
            <a:ext cx="5609967" cy="56117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l-GR"/>
          </a:p>
        </p:txBody>
      </p:sp>
      <p:pic>
        <p:nvPicPr>
          <p:cNvPr id="6" name="Picture 5">
            <a:extLst>
              <a:ext uri="{FF2B5EF4-FFF2-40B4-BE49-F238E27FC236}">
                <a16:creationId xmlns:a16="http://schemas.microsoft.com/office/drawing/2014/main" id="{A7AE6A2D-6A1B-E51A-6B29-BE6C1CCD335D}"/>
              </a:ext>
            </a:extLst>
          </p:cNvPr>
          <p:cNvPicPr>
            <a:picLocks noChangeAspect="1"/>
          </p:cNvPicPr>
          <p:nvPr/>
        </p:nvPicPr>
        <p:blipFill>
          <a:blip r:embed="rId2"/>
          <a:srcRect l="10703" r="10703"/>
          <a:stretch/>
        </p:blipFill>
        <p:spPr>
          <a:xfrm>
            <a:off x="1841176" y="1086266"/>
            <a:ext cx="2812368" cy="4668054"/>
          </a:xfrm>
          <a:prstGeom prst="rect">
            <a:avLst/>
          </a:prstGeom>
        </p:spPr>
      </p:pic>
      <p:sp>
        <p:nvSpPr>
          <p:cNvPr id="4" name="TextBox 3">
            <a:extLst>
              <a:ext uri="{FF2B5EF4-FFF2-40B4-BE49-F238E27FC236}">
                <a16:creationId xmlns:a16="http://schemas.microsoft.com/office/drawing/2014/main" id="{C5C01937-AD10-0A13-C6E1-0B18868E6690}"/>
              </a:ext>
            </a:extLst>
          </p:cNvPr>
          <p:cNvSpPr txBox="1"/>
          <p:nvPr/>
        </p:nvSpPr>
        <p:spPr>
          <a:xfrm>
            <a:off x="6648561" y="1595121"/>
            <a:ext cx="4947221" cy="3650344"/>
          </a:xfrm>
          <a:prstGeom prst="rect">
            <a:avLst/>
          </a:prstGeom>
        </p:spPr>
        <p:txBody>
          <a:bodyPr vert="horz" lIns="91440" tIns="45720" rIns="91440" bIns="45720" rtlCol="0" anchor="ctr">
            <a:normAutofit/>
          </a:bodyPr>
          <a:lstStyle/>
          <a:p>
            <a:pPr>
              <a:spcBef>
                <a:spcPct val="20000"/>
              </a:spcBef>
              <a:spcAft>
                <a:spcPts val="600"/>
              </a:spcAft>
              <a:buClr>
                <a:schemeClr val="accent2"/>
              </a:buClr>
              <a:buSzPct val="92000"/>
              <a:buFont typeface="Wingdings 2" panose="05020102010507070707" pitchFamily="18" charset="2"/>
              <a:buChar char=""/>
            </a:pPr>
            <a:endParaRPr lang="en-US" sz="2400" dirty="0">
              <a:solidFill>
                <a:schemeClr val="tx2"/>
              </a:solidFill>
            </a:endParaRPr>
          </a:p>
        </p:txBody>
      </p:sp>
      <p:sp>
        <p:nvSpPr>
          <p:cNvPr id="3" name="TextBox 2">
            <a:extLst>
              <a:ext uri="{FF2B5EF4-FFF2-40B4-BE49-F238E27FC236}">
                <a16:creationId xmlns:a16="http://schemas.microsoft.com/office/drawing/2014/main" id="{F461A931-81F8-C1AB-648D-3743391CA44E}"/>
              </a:ext>
            </a:extLst>
          </p:cNvPr>
          <p:cNvSpPr txBox="1"/>
          <p:nvPr/>
        </p:nvSpPr>
        <p:spPr>
          <a:xfrm>
            <a:off x="6171444" y="1005840"/>
            <a:ext cx="5600008" cy="4484817"/>
          </a:xfrm>
          <a:prstGeom prst="rect">
            <a:avLst/>
          </a:prstGeom>
          <a:noFill/>
        </p:spPr>
        <p:txBody>
          <a:bodyPr wrap="square">
            <a:spAutoFit/>
          </a:bodyPr>
          <a:lstStyle/>
          <a:p>
            <a:pPr algn="just">
              <a:lnSpc>
                <a:spcPct val="150000"/>
              </a:lnSpc>
              <a:spcAft>
                <a:spcPts val="800"/>
              </a:spcAft>
            </a:pPr>
            <a:r>
              <a:rPr lang="en-GB" sz="1600" kern="100" dirty="0">
                <a:effectLst/>
                <a:ea typeface="Calibri" panose="020F0502020204030204" pitchFamily="34" charset="0"/>
                <a:cs typeface="Times New Roman" panose="02020603050405020304" pitchFamily="18" charset="0"/>
              </a:rPr>
              <a:t>This paper demonstrates that shipping and oil have been intertwined since the establishment of Greece’s first refinery in 1957/58, and shows that it is far from coincidental that the Greek oil industry’s rise dates back to the late 1960s and early 1970s; a period of heavy </a:t>
            </a:r>
            <a:r>
              <a:rPr lang="en-GB" sz="1600" kern="100" dirty="0" err="1">
                <a:effectLst/>
                <a:ea typeface="Calibri" panose="020F0502020204030204" pitchFamily="34" charset="0"/>
                <a:cs typeface="Times New Roman" panose="02020603050405020304" pitchFamily="18" charset="0"/>
              </a:rPr>
              <a:t>shipowning</a:t>
            </a:r>
            <a:r>
              <a:rPr lang="en-GB" sz="1600" kern="100" dirty="0">
                <a:effectLst/>
                <a:ea typeface="Calibri" panose="020F0502020204030204" pitchFamily="34" charset="0"/>
                <a:cs typeface="Times New Roman" panose="02020603050405020304" pitchFamily="18" charset="0"/>
              </a:rPr>
              <a:t> investment in Greek manufacturing. </a:t>
            </a:r>
            <a:r>
              <a:rPr lang="en-US" sz="1600" kern="100" dirty="0">
                <a:effectLst/>
                <a:ea typeface="Calibri" panose="020F0502020204030204" pitchFamily="34" charset="0"/>
                <a:cs typeface="Times New Roman" panose="02020603050405020304" pitchFamily="18" charset="0"/>
              </a:rPr>
              <a:t>Our main argument is that the petroleum industry epitomizes the Greek economy’s course from the restoration of its interwar outlook in line with Marshall goals to the rapid industrialization in view of the opportunities opened up by a special relationship with West Germany; opportunities further broadened by Greece’s subsequent participation in European integration from the 1960s on.</a:t>
            </a:r>
            <a:endParaRPr lang="el-GR" sz="1600" kern="1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82708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847528" y="5013176"/>
            <a:ext cx="8382000" cy="1008112"/>
          </a:xfrm>
        </p:spPr>
        <p:txBody>
          <a:bodyPr>
            <a:noAutofit/>
          </a:bodyPr>
          <a:lstStyle/>
          <a:p>
            <a:br>
              <a:rPr lang="en-US" i="1" dirty="0">
                <a:effectLst>
                  <a:outerShdw blurRad="38100" dist="38100" dir="2700000" algn="tl">
                    <a:srgbClr val="000000">
                      <a:alpha val="43137"/>
                    </a:srgbClr>
                  </a:outerShdw>
                </a:effectLst>
              </a:rPr>
            </a:br>
            <a:br>
              <a:rPr lang="en-US" i="1" dirty="0">
                <a:effectLst>
                  <a:outerShdw blurRad="38100" dist="38100" dir="2700000" algn="tl">
                    <a:srgbClr val="000000">
                      <a:alpha val="43137"/>
                    </a:srgbClr>
                  </a:outerShdw>
                </a:effectLst>
              </a:rPr>
            </a:br>
            <a:br>
              <a:rPr lang="en-US" i="1" dirty="0">
                <a:effectLst>
                  <a:outerShdw blurRad="38100" dist="38100" dir="2700000" algn="tl">
                    <a:srgbClr val="000000">
                      <a:alpha val="43137"/>
                    </a:srgbClr>
                  </a:outerShdw>
                </a:effectLst>
              </a:rPr>
            </a:br>
            <a:br>
              <a:rPr lang="en-US" i="1" dirty="0">
                <a:effectLst>
                  <a:outerShdw blurRad="38100" dist="38100" dir="2700000" algn="tl">
                    <a:srgbClr val="000000">
                      <a:alpha val="43137"/>
                    </a:srgbClr>
                  </a:outerShdw>
                </a:effectLst>
              </a:rPr>
            </a:br>
            <a:br>
              <a:rPr lang="el-GR" dirty="0"/>
            </a:br>
            <a:br>
              <a:rPr lang="en-US" i="1" dirty="0">
                <a:effectLst>
                  <a:outerShdw blurRad="38100" dist="38100" dir="2700000" algn="tl">
                    <a:srgbClr val="000000">
                      <a:alpha val="43137"/>
                    </a:srgbClr>
                  </a:outerShdw>
                </a:effectLst>
              </a:rPr>
            </a:br>
            <a:br>
              <a:rPr lang="en-US" i="1" dirty="0">
                <a:effectLst>
                  <a:outerShdw blurRad="38100" dist="38100" dir="2700000" algn="tl">
                    <a:srgbClr val="000000">
                      <a:alpha val="43137"/>
                    </a:srgbClr>
                  </a:outerShdw>
                </a:effectLst>
              </a:rPr>
            </a:br>
            <a:br>
              <a:rPr lang="en-US" i="1" dirty="0">
                <a:effectLst>
                  <a:outerShdw blurRad="38100" dist="38100" dir="2700000" algn="tl">
                    <a:srgbClr val="000000">
                      <a:alpha val="43137"/>
                    </a:srgbClr>
                  </a:outerShdw>
                </a:effectLst>
              </a:rPr>
            </a:br>
            <a:endParaRPr lang="el-GR" i="1" dirty="0">
              <a:effectLst>
                <a:outerShdw blurRad="38100" dist="38100" dir="2700000" algn="tl">
                  <a:srgbClr val="000000">
                    <a:alpha val="43137"/>
                  </a:srgbClr>
                </a:outerShdw>
              </a:effectLst>
            </a:endParaRPr>
          </a:p>
        </p:txBody>
      </p:sp>
      <p:sp>
        <p:nvSpPr>
          <p:cNvPr id="4" name="3 - Θέση κειμένου"/>
          <p:cNvSpPr>
            <a:spLocks noGrp="1"/>
          </p:cNvSpPr>
          <p:nvPr>
            <p:ph type="body" idx="1"/>
          </p:nvPr>
        </p:nvSpPr>
        <p:spPr>
          <a:xfrm>
            <a:off x="1919536" y="596348"/>
            <a:ext cx="4041648" cy="1032452"/>
          </a:xfrm>
        </p:spPr>
        <p:txBody>
          <a:bodyPr/>
          <a:lstStyle/>
          <a:p>
            <a:r>
              <a:rPr lang="en-US" sz="2600" b="1" i="1" dirty="0">
                <a:solidFill>
                  <a:schemeClr val="bg1"/>
                </a:solidFill>
                <a:effectLst>
                  <a:outerShdw blurRad="38100" dist="38100" dir="2700000" algn="tl">
                    <a:srgbClr val="000000">
                      <a:alpha val="43137"/>
                    </a:srgbClr>
                  </a:outerShdw>
                </a:effectLst>
              </a:rPr>
              <a:t>Present–day </a:t>
            </a:r>
          </a:p>
          <a:p>
            <a:r>
              <a:rPr lang="en-US" sz="2600" b="1" i="1" dirty="0">
                <a:solidFill>
                  <a:schemeClr val="bg1"/>
                </a:solidFill>
                <a:effectLst>
                  <a:outerShdw blurRad="38100" dist="38100" dir="2700000" algn="tl">
                    <a:srgbClr val="000000">
                      <a:alpha val="43137"/>
                    </a:srgbClr>
                  </a:outerShdw>
                </a:effectLst>
              </a:rPr>
              <a:t>Hellenic Petroleum:</a:t>
            </a:r>
            <a:endParaRPr lang="el-GR" sz="2600" b="1" dirty="0">
              <a:solidFill>
                <a:schemeClr val="bg1"/>
              </a:solidFill>
            </a:endParaRPr>
          </a:p>
        </p:txBody>
      </p:sp>
      <p:sp>
        <p:nvSpPr>
          <p:cNvPr id="5" name="4 - Θέση κειμένου"/>
          <p:cNvSpPr>
            <a:spLocks noGrp="1"/>
          </p:cNvSpPr>
          <p:nvPr>
            <p:ph type="body" sz="half" idx="3"/>
          </p:nvPr>
        </p:nvSpPr>
        <p:spPr>
          <a:xfrm>
            <a:off x="6665843" y="620688"/>
            <a:ext cx="3687957" cy="1032452"/>
          </a:xfrm>
        </p:spPr>
        <p:txBody>
          <a:bodyPr/>
          <a:lstStyle/>
          <a:p>
            <a:r>
              <a:rPr lang="en-US" sz="2600" b="1" i="1" dirty="0">
                <a:solidFill>
                  <a:schemeClr val="bg1"/>
                </a:solidFill>
                <a:effectLst>
                  <a:outerShdw blurRad="38100" dist="38100" dir="2700000" algn="tl">
                    <a:srgbClr val="000000">
                      <a:alpha val="43137"/>
                    </a:srgbClr>
                  </a:outerShdw>
                </a:effectLst>
              </a:rPr>
              <a:t>Present-day </a:t>
            </a:r>
          </a:p>
          <a:p>
            <a:r>
              <a:rPr lang="en-US" sz="2600" b="1" i="1" dirty="0">
                <a:solidFill>
                  <a:schemeClr val="bg1"/>
                </a:solidFill>
                <a:effectLst>
                  <a:outerShdw blurRad="38100" dist="38100" dir="2700000" algn="tl">
                    <a:srgbClr val="000000">
                      <a:alpha val="43137"/>
                    </a:srgbClr>
                  </a:outerShdw>
                </a:effectLst>
              </a:rPr>
              <a:t>Motor Oil Hellas:</a:t>
            </a:r>
            <a:endParaRPr lang="el-GR" sz="2600" b="1" dirty="0">
              <a:solidFill>
                <a:schemeClr val="bg1"/>
              </a:solidFill>
            </a:endParaRPr>
          </a:p>
        </p:txBody>
      </p:sp>
      <p:sp>
        <p:nvSpPr>
          <p:cNvPr id="3" name="2 - Θέση περιεχομένου"/>
          <p:cNvSpPr>
            <a:spLocks noGrp="1"/>
          </p:cNvSpPr>
          <p:nvPr>
            <p:ph sz="quarter" idx="2"/>
          </p:nvPr>
        </p:nvSpPr>
        <p:spPr>
          <a:xfrm>
            <a:off x="1919536" y="2806452"/>
            <a:ext cx="3606622" cy="2736304"/>
          </a:xfrm>
        </p:spPr>
        <p:txBody>
          <a:bodyPr>
            <a:normAutofit fontScale="92500" lnSpcReduction="20000"/>
          </a:bodyPr>
          <a:lstStyle/>
          <a:p>
            <a:r>
              <a:rPr lang="en-US" sz="2400" i="1" dirty="0" err="1">
                <a:effectLst>
                  <a:outerShdw blurRad="38100" dist="38100" dir="2700000" algn="tl">
                    <a:srgbClr val="000000">
                      <a:alpha val="43137"/>
                    </a:srgbClr>
                  </a:outerShdw>
                </a:effectLst>
              </a:rPr>
              <a:t>Aspropyrgos</a:t>
            </a:r>
            <a:r>
              <a:rPr lang="en-US" sz="2400" i="1" dirty="0">
                <a:effectLst>
                  <a:outerShdw blurRad="38100" dist="38100" dir="2700000" algn="tl">
                    <a:srgbClr val="000000">
                      <a:alpha val="43137"/>
                    </a:srgbClr>
                  </a:outerShdw>
                </a:effectLst>
              </a:rPr>
              <a:t> Refinery   </a:t>
            </a:r>
          </a:p>
          <a:p>
            <a:pPr>
              <a:buNone/>
            </a:pPr>
            <a:r>
              <a:rPr lang="en-US" sz="2400" i="1" dirty="0">
                <a:effectLst>
                  <a:outerShdw blurRad="38100" dist="38100" dir="2700000" algn="tl">
                    <a:srgbClr val="000000">
                      <a:alpha val="43137"/>
                    </a:srgbClr>
                  </a:outerShdw>
                </a:effectLst>
              </a:rPr>
              <a:t>                  (1957-58)</a:t>
            </a:r>
            <a:br>
              <a:rPr lang="en-US" sz="2400" i="1" dirty="0">
                <a:effectLst>
                  <a:outerShdw blurRad="38100" dist="38100" dir="2700000" algn="tl">
                    <a:srgbClr val="000000">
                      <a:alpha val="43137"/>
                    </a:srgbClr>
                  </a:outerShdw>
                </a:effectLst>
              </a:rPr>
            </a:br>
            <a:endParaRPr lang="en-US" sz="2400" i="1" dirty="0">
              <a:effectLst>
                <a:outerShdw blurRad="38100" dist="38100" dir="2700000" algn="tl">
                  <a:srgbClr val="000000">
                    <a:alpha val="43137"/>
                  </a:srgbClr>
                </a:outerShdw>
              </a:effectLst>
            </a:endParaRPr>
          </a:p>
          <a:p>
            <a:r>
              <a:rPr lang="en-US" sz="2400" i="1" dirty="0">
                <a:effectLst>
                  <a:outerShdw blurRad="38100" dist="38100" dir="2700000" algn="tl">
                    <a:srgbClr val="000000">
                      <a:alpha val="43137"/>
                    </a:srgbClr>
                  </a:outerShdw>
                </a:effectLst>
              </a:rPr>
              <a:t>Thessaloniki Refinery </a:t>
            </a:r>
          </a:p>
          <a:p>
            <a:pPr>
              <a:buNone/>
            </a:pPr>
            <a:r>
              <a:rPr lang="en-US" sz="2400" i="1" dirty="0">
                <a:effectLst>
                  <a:outerShdw blurRad="38100" dist="38100" dir="2700000" algn="tl">
                    <a:srgbClr val="000000">
                      <a:alpha val="43137"/>
                    </a:srgbClr>
                  </a:outerShdw>
                </a:effectLst>
              </a:rPr>
              <a:t>                  (1966)</a:t>
            </a:r>
            <a:br>
              <a:rPr lang="en-US" sz="2400" i="1" dirty="0">
                <a:effectLst>
                  <a:outerShdw blurRad="38100" dist="38100" dir="2700000" algn="tl">
                    <a:srgbClr val="000000">
                      <a:alpha val="43137"/>
                    </a:srgbClr>
                  </a:outerShdw>
                </a:effectLst>
              </a:rPr>
            </a:br>
            <a:endParaRPr lang="en-US" sz="2400" i="1" dirty="0">
              <a:effectLst>
                <a:outerShdw blurRad="38100" dist="38100" dir="2700000" algn="tl">
                  <a:srgbClr val="000000">
                    <a:alpha val="43137"/>
                  </a:srgbClr>
                </a:outerShdw>
              </a:effectLst>
            </a:endParaRPr>
          </a:p>
          <a:p>
            <a:r>
              <a:rPr lang="en-US" sz="2400" i="1" dirty="0" err="1">
                <a:effectLst>
                  <a:outerShdw blurRad="38100" dist="38100" dir="2700000" algn="tl">
                    <a:srgbClr val="000000">
                      <a:alpha val="43137"/>
                    </a:srgbClr>
                  </a:outerShdw>
                </a:effectLst>
              </a:rPr>
              <a:t>Elefsina</a:t>
            </a:r>
            <a:r>
              <a:rPr lang="en-US" sz="2400" i="1" dirty="0">
                <a:effectLst>
                  <a:outerShdw blurRad="38100" dist="38100" dir="2700000" algn="tl">
                    <a:srgbClr val="000000">
                      <a:alpha val="43137"/>
                    </a:srgbClr>
                  </a:outerShdw>
                </a:effectLst>
              </a:rPr>
              <a:t> Refinery (1971)</a:t>
            </a:r>
            <a:endParaRPr lang="el-GR" sz="2400" dirty="0"/>
          </a:p>
        </p:txBody>
      </p:sp>
      <p:sp>
        <p:nvSpPr>
          <p:cNvPr id="6" name="5 - Θέση περιεχομένου"/>
          <p:cNvSpPr>
            <a:spLocks noGrp="1"/>
          </p:cNvSpPr>
          <p:nvPr>
            <p:ph sz="quarter" idx="4"/>
          </p:nvPr>
        </p:nvSpPr>
        <p:spPr>
          <a:xfrm>
            <a:off x="6665843" y="3068960"/>
            <a:ext cx="3687957" cy="1944216"/>
          </a:xfrm>
        </p:spPr>
        <p:txBody>
          <a:bodyPr>
            <a:normAutofit fontScale="92500" lnSpcReduction="20000"/>
          </a:bodyPr>
          <a:lstStyle/>
          <a:p>
            <a:endParaRPr lang="en-US" sz="2400" i="1" dirty="0">
              <a:effectLst>
                <a:outerShdw blurRad="38100" dist="38100" dir="2700000" algn="tl">
                  <a:srgbClr val="000000">
                    <a:alpha val="43137"/>
                  </a:srgbClr>
                </a:outerShdw>
              </a:effectLst>
            </a:endParaRPr>
          </a:p>
          <a:p>
            <a:r>
              <a:rPr lang="en-US" sz="2400" i="1" dirty="0">
                <a:effectLst>
                  <a:outerShdw blurRad="38100" dist="38100" dir="2700000" algn="tl">
                    <a:srgbClr val="000000">
                      <a:alpha val="43137"/>
                    </a:srgbClr>
                  </a:outerShdw>
                </a:effectLst>
              </a:rPr>
              <a:t>Corinth Refinery (1972)</a:t>
            </a:r>
            <a:endParaRPr lang="el-GR"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96C06A19-B82B-4EFB-9E7E-9F41F22C9107}"/>
              </a:ext>
            </a:extLst>
          </p:cNvPr>
          <p:cNvGraphicFramePr/>
          <p:nvPr/>
        </p:nvGraphicFramePr>
        <p:xfrm>
          <a:off x="450166" y="1957155"/>
          <a:ext cx="5315244" cy="45960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B19C84C9-270A-4BC4-88F4-017019E33DE7}"/>
              </a:ext>
            </a:extLst>
          </p:cNvPr>
          <p:cNvSpPr txBox="1"/>
          <p:nvPr/>
        </p:nvSpPr>
        <p:spPr>
          <a:xfrm>
            <a:off x="6426592" y="3008682"/>
            <a:ext cx="5194852" cy="2492990"/>
          </a:xfrm>
          <a:prstGeom prst="rect">
            <a:avLst/>
          </a:prstGeom>
          <a:noFill/>
        </p:spPr>
        <p:txBody>
          <a:bodyPr wrap="square" rtlCol="0">
            <a:spAutoFit/>
          </a:bodyPr>
          <a:lstStyle/>
          <a:p>
            <a:pPr algn="ctr"/>
            <a:r>
              <a:rPr lang="en-GB" sz="2000" u="sng" dirty="0"/>
              <a:t>Expectations and Frustrations</a:t>
            </a:r>
          </a:p>
          <a:p>
            <a:endParaRPr lang="en-GB" sz="2000" dirty="0"/>
          </a:p>
          <a:p>
            <a:pPr marL="457200" indent="-457200">
              <a:buFont typeface="+mj-lt"/>
              <a:buAutoNum type="arabicPeriod"/>
            </a:pPr>
            <a:r>
              <a:rPr lang="en-GB" sz="2000" dirty="0"/>
              <a:t>Loans to cement industry, chemicals, mining (lignite, bauxite), basic metallurgy.</a:t>
            </a:r>
          </a:p>
          <a:p>
            <a:pPr marL="457200" indent="-457200">
              <a:buFont typeface="+mj-lt"/>
              <a:buAutoNum type="arabicPeriod"/>
            </a:pPr>
            <a:r>
              <a:rPr lang="en-GB" sz="2000" dirty="0"/>
              <a:t>NO approval of oil refineries, aluminium plant, shipyards, major hydropower projects. </a:t>
            </a:r>
          </a:p>
          <a:p>
            <a:endParaRPr lang="en-GB" dirty="0"/>
          </a:p>
          <a:p>
            <a:endParaRPr lang="el-GR" dirty="0"/>
          </a:p>
        </p:txBody>
      </p:sp>
      <p:sp>
        <p:nvSpPr>
          <p:cNvPr id="5" name="TextBox 4">
            <a:extLst>
              <a:ext uri="{FF2B5EF4-FFF2-40B4-BE49-F238E27FC236}">
                <a16:creationId xmlns:a16="http://schemas.microsoft.com/office/drawing/2014/main" id="{6DF31053-AE72-4776-82AA-F143DB51B2B6}"/>
              </a:ext>
            </a:extLst>
          </p:cNvPr>
          <p:cNvSpPr txBox="1"/>
          <p:nvPr/>
        </p:nvSpPr>
        <p:spPr>
          <a:xfrm>
            <a:off x="3518963" y="658194"/>
            <a:ext cx="4492895" cy="1135247"/>
          </a:xfrm>
          <a:prstGeom prst="rect">
            <a:avLst/>
          </a:prstGeom>
          <a:noFill/>
        </p:spPr>
        <p:txBody>
          <a:bodyPr wrap="square" rtlCol="0">
            <a:spAutoFit/>
          </a:bodyPr>
          <a:lstStyle/>
          <a:p>
            <a:pPr lvl="0" algn="ctr">
              <a:lnSpc>
                <a:spcPct val="150000"/>
              </a:lnSpc>
            </a:pPr>
            <a:r>
              <a:rPr lang="en-GB" sz="2400" u="sng" dirty="0"/>
              <a:t>1949–1957 </a:t>
            </a:r>
          </a:p>
          <a:p>
            <a:pPr lvl="0" algn="ctr">
              <a:lnSpc>
                <a:spcPct val="150000"/>
              </a:lnSpc>
            </a:pPr>
            <a:r>
              <a:rPr lang="en-GB" sz="2400" dirty="0"/>
              <a:t>From US aid to German Credits</a:t>
            </a:r>
          </a:p>
        </p:txBody>
      </p:sp>
    </p:spTree>
    <p:extLst>
      <p:ext uri="{BB962C8B-B14F-4D97-AF65-F5344CB8AC3E}">
        <p14:creationId xmlns:p14="http://schemas.microsoft.com/office/powerpoint/2010/main" val="1155043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2BE42E85-784D-4AA0-95FC-7D65D0B85FFD}"/>
              </a:ext>
            </a:extLst>
          </p:cNvPr>
          <p:cNvGraphicFramePr/>
          <p:nvPr/>
        </p:nvGraphicFramePr>
        <p:xfrm>
          <a:off x="541098" y="1683026"/>
          <a:ext cx="6363285" cy="517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A9A9802E-9504-41C3-9904-98A2C9D478D4}"/>
              </a:ext>
            </a:extLst>
          </p:cNvPr>
          <p:cNvSpPr txBox="1"/>
          <p:nvPr/>
        </p:nvSpPr>
        <p:spPr>
          <a:xfrm>
            <a:off x="6589543" y="2199792"/>
            <a:ext cx="5241845" cy="3262432"/>
          </a:xfrm>
          <a:prstGeom prst="rect">
            <a:avLst/>
          </a:prstGeom>
          <a:noFill/>
        </p:spPr>
        <p:txBody>
          <a:bodyPr wrap="square" rtlCol="0">
            <a:spAutoFit/>
          </a:bodyPr>
          <a:lstStyle/>
          <a:p>
            <a:r>
              <a:rPr lang="en-GB" sz="2000" u="sng" dirty="0"/>
              <a:t>Eligible industrial projects </a:t>
            </a:r>
          </a:p>
          <a:p>
            <a:endParaRPr lang="en-GB" sz="2000" dirty="0"/>
          </a:p>
          <a:p>
            <a:r>
              <a:rPr lang="en-GB" dirty="0"/>
              <a:t>-Lignite and thermoelectric plant (</a:t>
            </a:r>
            <a:r>
              <a:rPr lang="en-GB" dirty="0" err="1"/>
              <a:t>Bodossakis</a:t>
            </a:r>
            <a:r>
              <a:rPr lang="en-GB" dirty="0"/>
              <a:t>/Krupp)</a:t>
            </a:r>
          </a:p>
          <a:p>
            <a:r>
              <a:rPr lang="en-GB" dirty="0"/>
              <a:t>-Nitrogen fertilizers (</a:t>
            </a:r>
            <a:r>
              <a:rPr lang="en-GB" dirty="0" err="1"/>
              <a:t>Bodossakis</a:t>
            </a:r>
            <a:r>
              <a:rPr lang="en-GB" dirty="0"/>
              <a:t>)</a:t>
            </a:r>
          </a:p>
          <a:p>
            <a:r>
              <a:rPr lang="en-GB" dirty="0"/>
              <a:t>-Nickel mines (</a:t>
            </a:r>
            <a:r>
              <a:rPr lang="en-GB" dirty="0" err="1"/>
              <a:t>Bodossakis</a:t>
            </a:r>
            <a:r>
              <a:rPr lang="en-GB" dirty="0"/>
              <a:t>/Krupp)</a:t>
            </a:r>
          </a:p>
          <a:p>
            <a:endParaRPr lang="en-GB" dirty="0"/>
          </a:p>
          <a:p>
            <a:r>
              <a:rPr lang="en-GB" dirty="0"/>
              <a:t>-Oil refinery (Hydro/</a:t>
            </a:r>
            <a:r>
              <a:rPr lang="en-GB" dirty="0" err="1"/>
              <a:t>Bodossakis</a:t>
            </a:r>
            <a:r>
              <a:rPr lang="en-GB" dirty="0"/>
              <a:t>/Niarchos/Mobil)</a:t>
            </a:r>
          </a:p>
          <a:p>
            <a:r>
              <a:rPr lang="en-GB" dirty="0"/>
              <a:t>-Shipyards (Niarchos)</a:t>
            </a:r>
          </a:p>
          <a:p>
            <a:endParaRPr lang="en-GB" dirty="0"/>
          </a:p>
          <a:p>
            <a:r>
              <a:rPr lang="en-GB" dirty="0"/>
              <a:t>-Modernization of the Greek Communications infrastructure (Siemens/Telefunken/</a:t>
            </a:r>
            <a:r>
              <a:rPr lang="en-GB" dirty="0" err="1"/>
              <a:t>Voulpiotis</a:t>
            </a:r>
            <a:r>
              <a:rPr lang="en-GB" dirty="0"/>
              <a:t>)</a:t>
            </a:r>
          </a:p>
        </p:txBody>
      </p:sp>
      <p:sp>
        <p:nvSpPr>
          <p:cNvPr id="5" name="TextBox 4">
            <a:extLst>
              <a:ext uri="{FF2B5EF4-FFF2-40B4-BE49-F238E27FC236}">
                <a16:creationId xmlns:a16="http://schemas.microsoft.com/office/drawing/2014/main" id="{00D08A6C-BCC8-4CC5-9672-4EDF7B0B043C}"/>
              </a:ext>
            </a:extLst>
          </p:cNvPr>
          <p:cNvSpPr txBox="1"/>
          <p:nvPr/>
        </p:nvSpPr>
        <p:spPr>
          <a:xfrm>
            <a:off x="1862746" y="3615565"/>
            <a:ext cx="2933115" cy="923330"/>
          </a:xfrm>
          <a:prstGeom prst="rect">
            <a:avLst/>
          </a:prstGeom>
          <a:noFill/>
        </p:spPr>
        <p:txBody>
          <a:bodyPr wrap="square" rtlCol="0">
            <a:spAutoFit/>
          </a:bodyPr>
          <a:lstStyle/>
          <a:p>
            <a:r>
              <a:rPr lang="en-GB" dirty="0"/>
              <a:t>Export credits to Greece purchase equipment from German firms    </a:t>
            </a:r>
            <a:endParaRPr lang="el-GR" dirty="0"/>
          </a:p>
        </p:txBody>
      </p:sp>
      <p:sp>
        <p:nvSpPr>
          <p:cNvPr id="6" name="TextBox 5">
            <a:extLst>
              <a:ext uri="{FF2B5EF4-FFF2-40B4-BE49-F238E27FC236}">
                <a16:creationId xmlns:a16="http://schemas.microsoft.com/office/drawing/2014/main" id="{256EF73C-9A24-4774-BC7B-95B7BD9EC8D6}"/>
              </a:ext>
            </a:extLst>
          </p:cNvPr>
          <p:cNvSpPr txBox="1"/>
          <p:nvPr/>
        </p:nvSpPr>
        <p:spPr>
          <a:xfrm>
            <a:off x="2669344" y="4631228"/>
            <a:ext cx="2933115" cy="369332"/>
          </a:xfrm>
          <a:prstGeom prst="rect">
            <a:avLst/>
          </a:prstGeom>
          <a:noFill/>
        </p:spPr>
        <p:txBody>
          <a:bodyPr wrap="square" rtlCol="0">
            <a:spAutoFit/>
          </a:bodyPr>
          <a:lstStyle/>
          <a:p>
            <a:r>
              <a:rPr lang="en-GB" dirty="0"/>
              <a:t>Joint ventures/concessions</a:t>
            </a:r>
            <a:endParaRPr lang="el-GR" dirty="0"/>
          </a:p>
        </p:txBody>
      </p:sp>
      <p:sp>
        <p:nvSpPr>
          <p:cNvPr id="7" name="TextBox 6">
            <a:extLst>
              <a:ext uri="{FF2B5EF4-FFF2-40B4-BE49-F238E27FC236}">
                <a16:creationId xmlns:a16="http://schemas.microsoft.com/office/drawing/2014/main" id="{04A9B7D6-34A8-464D-8E0E-04FD507CD24A}"/>
              </a:ext>
            </a:extLst>
          </p:cNvPr>
          <p:cNvSpPr txBox="1"/>
          <p:nvPr/>
        </p:nvSpPr>
        <p:spPr>
          <a:xfrm>
            <a:off x="3137501" y="5466123"/>
            <a:ext cx="2813539" cy="369332"/>
          </a:xfrm>
          <a:prstGeom prst="rect">
            <a:avLst/>
          </a:prstGeom>
          <a:noFill/>
        </p:spPr>
        <p:txBody>
          <a:bodyPr wrap="square" rtlCol="0">
            <a:spAutoFit/>
          </a:bodyPr>
          <a:lstStyle/>
          <a:p>
            <a:r>
              <a:rPr lang="en-GB" dirty="0"/>
              <a:t>Return of German assets </a:t>
            </a:r>
            <a:endParaRPr lang="el-GR" dirty="0"/>
          </a:p>
        </p:txBody>
      </p:sp>
      <p:sp>
        <p:nvSpPr>
          <p:cNvPr id="8" name="TextBox 7">
            <a:extLst>
              <a:ext uri="{FF2B5EF4-FFF2-40B4-BE49-F238E27FC236}">
                <a16:creationId xmlns:a16="http://schemas.microsoft.com/office/drawing/2014/main" id="{99CF3176-D3E0-4303-87C2-5BCAF1FFE77E}"/>
              </a:ext>
            </a:extLst>
          </p:cNvPr>
          <p:cNvSpPr txBox="1"/>
          <p:nvPr/>
        </p:nvSpPr>
        <p:spPr>
          <a:xfrm>
            <a:off x="3518963" y="658194"/>
            <a:ext cx="4492895" cy="1135247"/>
          </a:xfrm>
          <a:prstGeom prst="rect">
            <a:avLst/>
          </a:prstGeom>
          <a:noFill/>
        </p:spPr>
        <p:txBody>
          <a:bodyPr wrap="square" rtlCol="0">
            <a:spAutoFit/>
          </a:bodyPr>
          <a:lstStyle/>
          <a:p>
            <a:pPr lvl="0" algn="ctr">
              <a:lnSpc>
                <a:spcPct val="150000"/>
              </a:lnSpc>
            </a:pPr>
            <a:r>
              <a:rPr lang="en-GB" sz="2400" u="sng" dirty="0"/>
              <a:t>1949–1957 </a:t>
            </a:r>
          </a:p>
          <a:p>
            <a:pPr lvl="0" algn="ctr">
              <a:lnSpc>
                <a:spcPct val="150000"/>
              </a:lnSpc>
            </a:pPr>
            <a:r>
              <a:rPr lang="en-GB" sz="2400" dirty="0"/>
              <a:t>From US aid to German Credits</a:t>
            </a:r>
          </a:p>
        </p:txBody>
      </p:sp>
    </p:spTree>
    <p:extLst>
      <p:ext uri="{BB962C8B-B14F-4D97-AF65-F5344CB8AC3E}">
        <p14:creationId xmlns:p14="http://schemas.microsoft.com/office/powerpoint/2010/main" val="404010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Chart 17">
            <a:extLst>
              <a:ext uri="{FF2B5EF4-FFF2-40B4-BE49-F238E27FC236}">
                <a16:creationId xmlns:a16="http://schemas.microsoft.com/office/drawing/2014/main" id="{CEFB6469-6D8A-488E-AE53-88F93517792A}"/>
              </a:ext>
            </a:extLst>
          </p:cNvPr>
          <p:cNvGraphicFramePr/>
          <p:nvPr/>
        </p:nvGraphicFramePr>
        <p:xfrm>
          <a:off x="2173356" y="1550504"/>
          <a:ext cx="7845288" cy="47025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21624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11B92A69-9403-4637-9302-ECD4F84E9C0A}"/>
              </a:ext>
            </a:extLst>
          </p:cNvPr>
          <p:cNvGraphicFramePr/>
          <p:nvPr/>
        </p:nvGraphicFramePr>
        <p:xfrm>
          <a:off x="450166" y="1354069"/>
          <a:ext cx="5634892" cy="516409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8D392C89-AA66-4272-9676-E5FF6098E347}"/>
              </a:ext>
            </a:extLst>
          </p:cNvPr>
          <p:cNvSpPr txBox="1"/>
          <p:nvPr/>
        </p:nvSpPr>
        <p:spPr>
          <a:xfrm>
            <a:off x="3080825" y="4417255"/>
            <a:ext cx="1969477" cy="400110"/>
          </a:xfrm>
          <a:prstGeom prst="rect">
            <a:avLst/>
          </a:prstGeom>
          <a:noFill/>
        </p:spPr>
        <p:txBody>
          <a:bodyPr wrap="square" rtlCol="0">
            <a:spAutoFit/>
          </a:bodyPr>
          <a:lstStyle/>
          <a:p>
            <a:pPr algn="ctr"/>
            <a:r>
              <a:rPr lang="en-GB" sz="2000" b="1" dirty="0">
                <a:solidFill>
                  <a:schemeClr val="bg1"/>
                </a:solidFill>
                <a:effectLst>
                  <a:outerShdw blurRad="38100" dist="38100" dir="2700000" algn="tl">
                    <a:srgbClr val="000000">
                      <a:alpha val="43137"/>
                    </a:srgbClr>
                  </a:outerShdw>
                </a:effectLst>
              </a:rPr>
              <a:t>USA</a:t>
            </a:r>
            <a:endParaRPr lang="el-GR" sz="2000" b="1" dirty="0">
              <a:solidFill>
                <a:schemeClr val="bg1"/>
              </a:solidFill>
              <a:effectLst>
                <a:outerShdw blurRad="38100" dist="38100" dir="2700000" algn="tl">
                  <a:srgbClr val="000000">
                    <a:alpha val="43137"/>
                  </a:srgbClr>
                </a:outerShdw>
              </a:effectLst>
            </a:endParaRPr>
          </a:p>
        </p:txBody>
      </p:sp>
      <p:sp>
        <p:nvSpPr>
          <p:cNvPr id="12" name="TextBox 11">
            <a:extLst>
              <a:ext uri="{FF2B5EF4-FFF2-40B4-BE49-F238E27FC236}">
                <a16:creationId xmlns:a16="http://schemas.microsoft.com/office/drawing/2014/main" id="{FF44EA6E-A678-4A63-B14D-D7BC9EFEA99F}"/>
              </a:ext>
            </a:extLst>
          </p:cNvPr>
          <p:cNvSpPr txBox="1"/>
          <p:nvPr/>
        </p:nvSpPr>
        <p:spPr>
          <a:xfrm>
            <a:off x="6106945" y="1354069"/>
            <a:ext cx="5634889" cy="4585871"/>
          </a:xfrm>
          <a:prstGeom prst="rect">
            <a:avLst/>
          </a:prstGeom>
          <a:noFill/>
        </p:spPr>
        <p:txBody>
          <a:bodyPr wrap="square" rtlCol="0">
            <a:spAutoFit/>
          </a:bodyPr>
          <a:lstStyle/>
          <a:p>
            <a:pPr algn="ctr"/>
            <a:r>
              <a:rPr lang="en-GB" sz="2000" dirty="0"/>
              <a:t>NOT THE WHOLE STORY</a:t>
            </a:r>
          </a:p>
          <a:p>
            <a:pPr algn="ctr"/>
            <a:r>
              <a:rPr lang="en-GB" sz="2000" dirty="0"/>
              <a:t>(DATA easily accessible through </a:t>
            </a:r>
            <a:r>
              <a:rPr lang="en-GB" sz="2000" dirty="0" err="1"/>
              <a:t>BoG</a:t>
            </a:r>
            <a:r>
              <a:rPr lang="en-GB" sz="2000" dirty="0"/>
              <a:t>, though)</a:t>
            </a:r>
          </a:p>
          <a:p>
            <a:pPr marL="342900" indent="-342900">
              <a:buFont typeface="+mj-lt"/>
              <a:buAutoNum type="arabicPeriod"/>
            </a:pPr>
            <a:endParaRPr lang="en-GB" dirty="0"/>
          </a:p>
          <a:p>
            <a:pPr marL="342900" indent="-342900">
              <a:buFont typeface="+mj-lt"/>
              <a:buAutoNum type="arabicPeriod"/>
            </a:pPr>
            <a:r>
              <a:rPr lang="en-GB" dirty="0"/>
              <a:t>It was specifically designed to include US FDI</a:t>
            </a:r>
          </a:p>
          <a:p>
            <a:pPr marL="342900" indent="-342900">
              <a:buFont typeface="+mj-lt"/>
              <a:buAutoNum type="arabicPeriod"/>
            </a:pPr>
            <a:r>
              <a:rPr lang="en-GB" dirty="0"/>
              <a:t>A good part of US share (40%) represents ship-owning capital (Stavros Niarchos) </a:t>
            </a:r>
          </a:p>
          <a:p>
            <a:pPr marL="342900" indent="-342900">
              <a:buFont typeface="+mj-lt"/>
              <a:buAutoNum type="arabicPeriod"/>
            </a:pPr>
            <a:r>
              <a:rPr lang="en-GB" dirty="0"/>
              <a:t>The French share comes down to one single investment (Aluminium of Greece)…</a:t>
            </a:r>
          </a:p>
          <a:p>
            <a:pPr marL="342900" indent="-342900">
              <a:buFont typeface="+mj-lt"/>
              <a:buAutoNum type="arabicPeriod"/>
            </a:pPr>
            <a:r>
              <a:rPr lang="en-GB" dirty="0"/>
              <a:t>…in which the Germans denied to participate, although they were offered 25% of the shares by the French, because they had reservations about its viability (which proved right in the long-run) </a:t>
            </a:r>
          </a:p>
          <a:p>
            <a:pPr marL="342900" indent="-342900">
              <a:buFont typeface="+mj-lt"/>
              <a:buAutoNum type="arabicPeriod"/>
            </a:pPr>
            <a:r>
              <a:rPr lang="en-GB" dirty="0"/>
              <a:t>Most importantly, the German credits did not form an FDI and are not included in this RD</a:t>
            </a:r>
          </a:p>
          <a:p>
            <a:pPr marL="342900" indent="-342900">
              <a:buFont typeface="+mj-lt"/>
              <a:buAutoNum type="arabicPeriod"/>
            </a:pPr>
            <a:endParaRPr lang="en-GB" dirty="0"/>
          </a:p>
          <a:p>
            <a:pPr marL="342900" indent="-342900">
              <a:buFont typeface="+mj-lt"/>
              <a:buAutoNum type="arabicPeriod"/>
            </a:pPr>
            <a:endParaRPr lang="el-GR" dirty="0"/>
          </a:p>
        </p:txBody>
      </p:sp>
    </p:spTree>
    <p:extLst>
      <p:ext uri="{BB962C8B-B14F-4D97-AF65-F5344CB8AC3E}">
        <p14:creationId xmlns:p14="http://schemas.microsoft.com/office/powerpoint/2010/main" val="15949665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hart 6">
            <a:extLst>
              <a:ext uri="{FF2B5EF4-FFF2-40B4-BE49-F238E27FC236}">
                <a16:creationId xmlns:a16="http://schemas.microsoft.com/office/drawing/2014/main" id="{DF67D11E-9AB0-4F86-9C1A-74E0F58D9DD1}"/>
              </a:ext>
            </a:extLst>
          </p:cNvPr>
          <p:cNvGraphicFramePr/>
          <p:nvPr/>
        </p:nvGraphicFramePr>
        <p:xfrm>
          <a:off x="450166" y="974243"/>
          <a:ext cx="11291668" cy="485671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42121464"/>
      </p:ext>
    </p:extLst>
  </p:cSld>
  <p:clrMapOvr>
    <a:masterClrMapping/>
  </p:clrMapOvr>
</p:sld>
</file>

<file path=ppt/theme/theme1.xml><?xml version="1.0" encoding="utf-8"?>
<a:theme xmlns:a="http://schemas.openxmlformats.org/drawingml/2006/main" name="Μέρισμα">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TM03457464[[fn=Μέρισμα]]</Template>
  <TotalTime>282</TotalTime>
  <Words>903</Words>
  <Application>Microsoft Office PowerPoint</Application>
  <PresentationFormat>Ευρεία οθόνη</PresentationFormat>
  <Paragraphs>141</Paragraphs>
  <Slides>14</Slides>
  <Notes>1</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14</vt:i4>
      </vt:variant>
    </vt:vector>
  </HeadingPairs>
  <TitlesOfParts>
    <vt:vector size="22" baseType="lpstr">
      <vt:lpstr>Aptos</vt:lpstr>
      <vt:lpstr>Calibri</vt:lpstr>
      <vt:lpstr>Corbel</vt:lpstr>
      <vt:lpstr>Georgia</vt:lpstr>
      <vt:lpstr>Gill Sans MT</vt:lpstr>
      <vt:lpstr>Times New Roman</vt:lpstr>
      <vt:lpstr>Wingdings 2</vt:lpstr>
      <vt:lpstr>Μέρισμα</vt:lpstr>
      <vt:lpstr>“Oil, but Not Olive Oil”</vt:lpstr>
      <vt:lpstr>Παρουσίαση του PowerPoint</vt:lpstr>
      <vt:lpstr>Παρουσίαση του PowerPoint</vt:lpstr>
      <vt:lpstr>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Liquid fuels and lubricants imports</vt:lpstr>
      <vt:lpstr>Παρουσίαση του PowerPoint</vt:lpstr>
      <vt:lpstr>Huge Deals</vt:lpstr>
      <vt:lpstr>        energy consumption  (in million metric tonnes of coal equivalent):        Energy consumption  (million metric tons coal-equivalent)  </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Christos Tsakas</dc:creator>
  <cp:lastModifiedBy>Christos Tsakas</cp:lastModifiedBy>
  <cp:revision>4</cp:revision>
  <dcterms:created xsi:type="dcterms:W3CDTF">2024-04-09T13:56:10Z</dcterms:created>
  <dcterms:modified xsi:type="dcterms:W3CDTF">2024-05-15T13:18:21Z</dcterms:modified>
</cp:coreProperties>
</file>